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1041" r:id="rId2"/>
    <p:sldId id="2145706278" r:id="rId3"/>
    <p:sldId id="2145706280" r:id="rId4"/>
    <p:sldId id="26422" r:id="rId5"/>
    <p:sldId id="2145706406" r:id="rId6"/>
    <p:sldId id="2145706407" r:id="rId7"/>
    <p:sldId id="2145706408" r:id="rId8"/>
    <p:sldId id="2145706409" r:id="rId9"/>
    <p:sldId id="2145706295" r:id="rId10"/>
    <p:sldId id="2145706296" r:id="rId11"/>
    <p:sldId id="2145706297" r:id="rId12"/>
    <p:sldId id="2145706298" r:id="rId13"/>
    <p:sldId id="2145706282" r:id="rId14"/>
    <p:sldId id="2145706283" r:id="rId15"/>
    <p:sldId id="2145706307" r:id="rId16"/>
    <p:sldId id="2145706306" r:id="rId17"/>
    <p:sldId id="2145706299" r:id="rId18"/>
    <p:sldId id="2145706300" r:id="rId19"/>
    <p:sldId id="2145706301" r:id="rId20"/>
    <p:sldId id="2145706302" r:id="rId21"/>
    <p:sldId id="2145706303" r:id="rId22"/>
    <p:sldId id="2145706304" r:id="rId23"/>
    <p:sldId id="2145706305" r:id="rId24"/>
    <p:sldId id="2145706220" r:id="rId25"/>
    <p:sldId id="2145706393" r:id="rId26"/>
    <p:sldId id="2145706394" r:id="rId27"/>
    <p:sldId id="2145706395" r:id="rId28"/>
    <p:sldId id="2145706396" r:id="rId29"/>
    <p:sldId id="2145706315" r:id="rId30"/>
    <p:sldId id="2145706398" r:id="rId31"/>
    <p:sldId id="2145706410" r:id="rId32"/>
    <p:sldId id="2145706260" r:id="rId33"/>
    <p:sldId id="2145706256" r:id="rId34"/>
    <p:sldId id="2145706269" r:id="rId35"/>
    <p:sldId id="2145706246" r:id="rId36"/>
    <p:sldId id="2145706257" r:id="rId37"/>
    <p:sldId id="2145706270" r:id="rId38"/>
    <p:sldId id="2145706399" r:id="rId39"/>
    <p:sldId id="2145706400" r:id="rId40"/>
    <p:sldId id="2145706401" r:id="rId41"/>
    <p:sldId id="2145706402" r:id="rId42"/>
    <p:sldId id="2145706403" r:id="rId43"/>
    <p:sldId id="2145706404" r:id="rId44"/>
    <p:sldId id="2145706405" r:id="rId4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2B30"/>
    <a:srgbClr val="ACABA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756" autoAdjust="0"/>
    <p:restoredTop sz="91525" autoAdjust="0"/>
  </p:normalViewPr>
  <p:slideViewPr>
    <p:cSldViewPr snapToGrid="0">
      <p:cViewPr varScale="1">
        <p:scale>
          <a:sx n="97" d="100"/>
          <a:sy n="97" d="100"/>
        </p:scale>
        <p:origin x="234" y="96"/>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f Thomas, SCS-INI-NET-VNC-E2E" userId="487bc3e3-9ce7-4cdd-b7b4-8899ea88d289" providerId="ADAL" clId="{F2BB477E-1161-49AE-8C5E-103D4B835FE0}"/>
    <pc:docChg chg="modSld">
      <pc:chgData name="Graf Thomas, SCS-INI-NET-VNC-E2E" userId="487bc3e3-9ce7-4cdd-b7b4-8899ea88d289" providerId="ADAL" clId="{F2BB477E-1161-49AE-8C5E-103D4B835FE0}" dt="2025-09-30T11:59:14.240" v="6" actId="20577"/>
      <pc:docMkLst>
        <pc:docMk/>
      </pc:docMkLst>
      <pc:sldChg chg="modSp mod">
        <pc:chgData name="Graf Thomas, SCS-INI-NET-VNC-E2E" userId="487bc3e3-9ce7-4cdd-b7b4-8899ea88d289" providerId="ADAL" clId="{F2BB477E-1161-49AE-8C5E-103D4B835FE0}" dt="2025-09-30T11:59:14.240" v="6" actId="20577"/>
        <pc:sldMkLst>
          <pc:docMk/>
          <pc:sldMk cId="3410545257" sldId="2145706300"/>
        </pc:sldMkLst>
        <pc:spChg chg="mod">
          <ac:chgData name="Graf Thomas, SCS-INI-NET-VNC-E2E" userId="487bc3e3-9ce7-4cdd-b7b4-8899ea88d289" providerId="ADAL" clId="{F2BB477E-1161-49AE-8C5E-103D4B835FE0}" dt="2025-09-30T11:59:14.240" v="6" actId="20577"/>
          <ac:spMkLst>
            <pc:docMk/>
            <pc:sldMk cId="3410545257" sldId="2145706300"/>
            <ac:spMk id="3" creationId="{29C0DFD4-432D-4B0C-93DF-790441DCF5B9}"/>
          </ac:spMkLst>
        </pc:spChg>
      </pc:sldChg>
    </pc:docChg>
  </pc:docChgLst>
  <pc:docChgLst>
    <pc:chgData name="Graf Thomas, INI-NET-VNC-E2E" userId="487bc3e3-9ce7-4cdd-b7b4-8899ea88d289" providerId="ADAL" clId="{23DAAAFE-1C75-48F9-94BE-1C45A7C23D09}"/>
    <pc:docChg chg="undo custSel addSld delSld modSld sldOrd">
      <pc:chgData name="Graf Thomas, INI-NET-VNC-E2E" userId="487bc3e3-9ce7-4cdd-b7b4-8899ea88d289" providerId="ADAL" clId="{23DAAAFE-1C75-48F9-94BE-1C45A7C23D09}" dt="2025-02-21T09:51:52.396" v="1422" actId="20577"/>
      <pc:docMkLst>
        <pc:docMk/>
      </pc:docMkLst>
      <pc:sldChg chg="del">
        <pc:chgData name="Graf Thomas, INI-NET-VNC-E2E" userId="487bc3e3-9ce7-4cdd-b7b4-8899ea88d289" providerId="ADAL" clId="{23DAAAFE-1C75-48F9-94BE-1C45A7C23D09}" dt="2025-02-13T13:09:40.878" v="1411" actId="47"/>
        <pc:sldMkLst>
          <pc:docMk/>
          <pc:sldMk cId="0" sldId="273"/>
        </pc:sldMkLst>
      </pc:sldChg>
      <pc:sldChg chg="modSp mod">
        <pc:chgData name="Graf Thomas, INI-NET-VNC-E2E" userId="487bc3e3-9ce7-4cdd-b7b4-8899ea88d289" providerId="ADAL" clId="{23DAAAFE-1C75-48F9-94BE-1C45A7C23D09}" dt="2025-02-21T09:51:03.272" v="1418" actId="20577"/>
        <pc:sldMkLst>
          <pc:docMk/>
          <pc:sldMk cId="3578665336" sldId="1041"/>
        </pc:sldMkLst>
      </pc:sldChg>
      <pc:sldChg chg="add ord">
        <pc:chgData name="Graf Thomas, INI-NET-VNC-E2E" userId="487bc3e3-9ce7-4cdd-b7b4-8899ea88d289" providerId="ADAL" clId="{23DAAAFE-1C75-48F9-94BE-1C45A7C23D09}" dt="2025-02-13T12:10:28.301" v="20"/>
        <pc:sldMkLst>
          <pc:docMk/>
          <pc:sldMk cId="1088069469" sldId="26422"/>
        </pc:sldMkLst>
      </pc:sldChg>
      <pc:sldChg chg="add">
        <pc:chgData name="Graf Thomas, INI-NET-VNC-E2E" userId="487bc3e3-9ce7-4cdd-b7b4-8899ea88d289" providerId="ADAL" clId="{23DAAAFE-1C75-48F9-94BE-1C45A7C23D09}" dt="2025-02-13T13:10:06.531" v="1412"/>
        <pc:sldMkLst>
          <pc:docMk/>
          <pc:sldMk cId="670772560" sldId="2145706220"/>
        </pc:sldMkLst>
      </pc:sldChg>
      <pc:sldChg chg="add del">
        <pc:chgData name="Graf Thomas, INI-NET-VNC-E2E" userId="487bc3e3-9ce7-4cdd-b7b4-8899ea88d289" providerId="ADAL" clId="{23DAAAFE-1C75-48F9-94BE-1C45A7C23D09}" dt="2025-02-13T12:22:14.010" v="69" actId="47"/>
        <pc:sldMkLst>
          <pc:docMk/>
          <pc:sldMk cId="3864283889" sldId="2145706236"/>
        </pc:sldMkLst>
      </pc:sldChg>
      <pc:sldChg chg="del">
        <pc:chgData name="Graf Thomas, INI-NET-VNC-E2E" userId="487bc3e3-9ce7-4cdd-b7b4-8899ea88d289" providerId="ADAL" clId="{23DAAAFE-1C75-48F9-94BE-1C45A7C23D09}" dt="2025-02-13T12:09:00.050" v="10" actId="47"/>
        <pc:sldMkLst>
          <pc:docMk/>
          <pc:sldMk cId="2617504443" sldId="2145706242"/>
        </pc:sldMkLst>
      </pc:sldChg>
      <pc:sldChg chg="modSp add mod ord">
        <pc:chgData name="Graf Thomas, INI-NET-VNC-E2E" userId="487bc3e3-9ce7-4cdd-b7b4-8899ea88d289" providerId="ADAL" clId="{23DAAAFE-1C75-48F9-94BE-1C45A7C23D09}" dt="2025-02-13T12:26:03.115" v="93" actId="20577"/>
        <pc:sldMkLst>
          <pc:docMk/>
          <pc:sldMk cId="2325717052" sldId="2145706246"/>
        </pc:sldMkLst>
      </pc:sldChg>
      <pc:sldChg chg="modSp mod ord">
        <pc:chgData name="Graf Thomas, INI-NET-VNC-E2E" userId="487bc3e3-9ce7-4cdd-b7b4-8899ea88d289" providerId="ADAL" clId="{23DAAAFE-1C75-48F9-94BE-1C45A7C23D09}" dt="2025-02-13T12:25:42.282" v="91" actId="13926"/>
        <pc:sldMkLst>
          <pc:docMk/>
          <pc:sldMk cId="2701002203" sldId="2145706256"/>
        </pc:sldMkLst>
      </pc:sldChg>
      <pc:sldChg chg="add ord">
        <pc:chgData name="Graf Thomas, INI-NET-VNC-E2E" userId="487bc3e3-9ce7-4cdd-b7b4-8899ea88d289" providerId="ADAL" clId="{23DAAAFE-1C75-48F9-94BE-1C45A7C23D09}" dt="2025-02-13T12:18:25.700" v="54"/>
        <pc:sldMkLst>
          <pc:docMk/>
          <pc:sldMk cId="3965782337" sldId="2145706257"/>
        </pc:sldMkLst>
      </pc:sldChg>
      <pc:sldChg chg="del">
        <pc:chgData name="Graf Thomas, INI-NET-VNC-E2E" userId="487bc3e3-9ce7-4cdd-b7b4-8899ea88d289" providerId="ADAL" clId="{23DAAAFE-1C75-48F9-94BE-1C45A7C23D09}" dt="2025-02-13T12:21:10.466" v="67" actId="47"/>
        <pc:sldMkLst>
          <pc:docMk/>
          <pc:sldMk cId="2684272815" sldId="2145706258"/>
        </pc:sldMkLst>
      </pc:sldChg>
      <pc:sldChg chg="modSp del mod">
        <pc:chgData name="Graf Thomas, INI-NET-VNC-E2E" userId="487bc3e3-9ce7-4cdd-b7b4-8899ea88d289" providerId="ADAL" clId="{23DAAAFE-1C75-48F9-94BE-1C45A7C23D09}" dt="2025-02-13T12:21:14.404" v="68" actId="47"/>
        <pc:sldMkLst>
          <pc:docMk/>
          <pc:sldMk cId="179949106" sldId="2145706259"/>
        </pc:sldMkLst>
      </pc:sldChg>
      <pc:sldChg chg="modSp add mod ord">
        <pc:chgData name="Graf Thomas, INI-NET-VNC-E2E" userId="487bc3e3-9ce7-4cdd-b7b4-8899ea88d289" providerId="ADAL" clId="{23DAAAFE-1C75-48F9-94BE-1C45A7C23D09}" dt="2025-02-13T12:35:26.707" v="220" actId="13926"/>
        <pc:sldMkLst>
          <pc:docMk/>
          <pc:sldMk cId="218410027" sldId="2145706260"/>
        </pc:sldMkLst>
      </pc:sldChg>
      <pc:sldChg chg="modSp mod">
        <pc:chgData name="Graf Thomas, INI-NET-VNC-E2E" userId="487bc3e3-9ce7-4cdd-b7b4-8899ea88d289" providerId="ADAL" clId="{23DAAAFE-1C75-48F9-94BE-1C45A7C23D09}" dt="2025-02-13T13:06:12.265" v="1265" actId="113"/>
        <pc:sldMkLst>
          <pc:docMk/>
          <pc:sldMk cId="461661054" sldId="2145706267"/>
        </pc:sldMkLst>
      </pc:sldChg>
      <pc:sldChg chg="add ord">
        <pc:chgData name="Graf Thomas, INI-NET-VNC-E2E" userId="487bc3e3-9ce7-4cdd-b7b4-8899ea88d289" providerId="ADAL" clId="{23DAAAFE-1C75-48F9-94BE-1C45A7C23D09}" dt="2025-02-13T12:18:08.286" v="50"/>
        <pc:sldMkLst>
          <pc:docMk/>
          <pc:sldMk cId="3562000331" sldId="2145706269"/>
        </pc:sldMkLst>
      </pc:sldChg>
      <pc:sldChg chg="add ord">
        <pc:chgData name="Graf Thomas, INI-NET-VNC-E2E" userId="487bc3e3-9ce7-4cdd-b7b4-8899ea88d289" providerId="ADAL" clId="{23DAAAFE-1C75-48F9-94BE-1C45A7C23D09}" dt="2025-02-13T12:18:52.283" v="58"/>
        <pc:sldMkLst>
          <pc:docMk/>
          <pc:sldMk cId="2855098073" sldId="2145706270"/>
        </pc:sldMkLst>
      </pc:sldChg>
      <pc:sldChg chg="del">
        <pc:chgData name="Graf Thomas, INI-NET-VNC-E2E" userId="487bc3e3-9ce7-4cdd-b7b4-8899ea88d289" providerId="ADAL" clId="{23DAAAFE-1C75-48F9-94BE-1C45A7C23D09}" dt="2025-02-13T12:08:57.381" v="9" actId="47"/>
        <pc:sldMkLst>
          <pc:docMk/>
          <pc:sldMk cId="2178954233" sldId="2145706271"/>
        </pc:sldMkLst>
      </pc:sldChg>
      <pc:sldChg chg="del">
        <pc:chgData name="Graf Thomas, INI-NET-VNC-E2E" userId="487bc3e3-9ce7-4cdd-b7b4-8899ea88d289" providerId="ADAL" clId="{23DAAAFE-1C75-48F9-94BE-1C45A7C23D09}" dt="2025-02-13T12:09:33.153" v="15" actId="47"/>
        <pc:sldMkLst>
          <pc:docMk/>
          <pc:sldMk cId="1170693214" sldId="2145706272"/>
        </pc:sldMkLst>
      </pc:sldChg>
      <pc:sldChg chg="modSp add mod">
        <pc:chgData name="Graf Thomas, INI-NET-VNC-E2E" userId="487bc3e3-9ce7-4cdd-b7b4-8899ea88d289" providerId="ADAL" clId="{23DAAAFE-1C75-48F9-94BE-1C45A7C23D09}" dt="2025-02-21T09:51:52.396" v="1422" actId="20577"/>
        <pc:sldMkLst>
          <pc:docMk/>
          <pc:sldMk cId="3524404663" sldId="2145706275"/>
        </pc:sldMkLst>
      </pc:sldChg>
      <pc:sldChg chg="modSp add del mod">
        <pc:chgData name="Graf Thomas, INI-NET-VNC-E2E" userId="487bc3e3-9ce7-4cdd-b7b4-8899ea88d289" providerId="ADAL" clId="{23DAAAFE-1C75-48F9-94BE-1C45A7C23D09}" dt="2025-02-13T13:08:56.206" v="1410" actId="47"/>
        <pc:sldMkLst>
          <pc:docMk/>
          <pc:sldMk cId="1674016052" sldId="2145706276"/>
        </pc:sldMkLst>
      </pc:sldChg>
      <pc:sldChg chg="del">
        <pc:chgData name="Graf Thomas, INI-NET-VNC-E2E" userId="487bc3e3-9ce7-4cdd-b7b4-8899ea88d289" providerId="ADAL" clId="{23DAAAFE-1C75-48F9-94BE-1C45A7C23D09}" dt="2025-02-13T12:09:04.367" v="11" actId="47"/>
        <pc:sldMkLst>
          <pc:docMk/>
          <pc:sldMk cId="2551479504" sldId="2145706277"/>
        </pc:sldMkLst>
      </pc:sldChg>
      <pc:sldChg chg="addSp delSp modSp add mod ord">
        <pc:chgData name="Graf Thomas, INI-NET-VNC-E2E" userId="487bc3e3-9ce7-4cdd-b7b4-8899ea88d289" providerId="ADAL" clId="{23DAAAFE-1C75-48F9-94BE-1C45A7C23D09}" dt="2025-02-13T12:13:18.334" v="32"/>
        <pc:sldMkLst>
          <pc:docMk/>
          <pc:sldMk cId="2764131050" sldId="2145706278"/>
        </pc:sldMkLst>
      </pc:sldChg>
      <pc:sldChg chg="add ord">
        <pc:chgData name="Graf Thomas, INI-NET-VNC-E2E" userId="487bc3e3-9ce7-4cdd-b7b4-8899ea88d289" providerId="ADAL" clId="{23DAAAFE-1C75-48F9-94BE-1C45A7C23D09}" dt="2025-02-13T12:10:16.750" v="18"/>
        <pc:sldMkLst>
          <pc:docMk/>
          <pc:sldMk cId="1315775908" sldId="2145706280"/>
        </pc:sldMkLst>
      </pc:sldChg>
      <pc:sldChg chg="add">
        <pc:chgData name="Graf Thomas, INI-NET-VNC-E2E" userId="487bc3e3-9ce7-4cdd-b7b4-8899ea88d289" providerId="ADAL" clId="{23DAAAFE-1C75-48F9-94BE-1C45A7C23D09}" dt="2025-02-13T12:03:35.452" v="2"/>
        <pc:sldMkLst>
          <pc:docMk/>
          <pc:sldMk cId="1875627337" sldId="2145706281"/>
        </pc:sldMkLst>
      </pc:sldChg>
      <pc:sldChg chg="modSp add mod ord">
        <pc:chgData name="Graf Thomas, INI-NET-VNC-E2E" userId="487bc3e3-9ce7-4cdd-b7b4-8899ea88d289" providerId="ADAL" clId="{23DAAAFE-1C75-48F9-94BE-1C45A7C23D09}" dt="2025-02-13T12:18:41.773" v="56"/>
        <pc:sldMkLst>
          <pc:docMk/>
          <pc:sldMk cId="3325836654" sldId="2145706282"/>
        </pc:sldMkLst>
      </pc:sldChg>
      <pc:sldChg chg="modSp add mod">
        <pc:chgData name="Graf Thomas, INI-NET-VNC-E2E" userId="487bc3e3-9ce7-4cdd-b7b4-8899ea88d289" providerId="ADAL" clId="{23DAAAFE-1C75-48F9-94BE-1C45A7C23D09}" dt="2025-02-13T12:28:00.132" v="143" actId="108"/>
        <pc:sldMkLst>
          <pc:docMk/>
          <pc:sldMk cId="1552717135" sldId="2145706283"/>
        </pc:sldMkLst>
      </pc:sldChg>
      <pc:sldChg chg="add del">
        <pc:chgData name="Graf Thomas, INI-NET-VNC-E2E" userId="487bc3e3-9ce7-4cdd-b7b4-8899ea88d289" providerId="ADAL" clId="{23DAAAFE-1C75-48F9-94BE-1C45A7C23D09}" dt="2025-02-13T12:22:45.492" v="70" actId="47"/>
        <pc:sldMkLst>
          <pc:docMk/>
          <pc:sldMk cId="1939643520" sldId="2145706287"/>
        </pc:sldMkLst>
      </pc:sldChg>
      <pc:sldChg chg="add del">
        <pc:chgData name="Graf Thomas, INI-NET-VNC-E2E" userId="487bc3e3-9ce7-4cdd-b7b4-8899ea88d289" providerId="ADAL" clId="{23DAAAFE-1C75-48F9-94BE-1C45A7C23D09}" dt="2025-02-13T12:23:05.178" v="71" actId="47"/>
        <pc:sldMkLst>
          <pc:docMk/>
          <pc:sldMk cId="1775271079" sldId="2145706290"/>
        </pc:sldMkLst>
      </pc:sldChg>
      <pc:sldChg chg="add del">
        <pc:chgData name="Graf Thomas, INI-NET-VNC-E2E" userId="487bc3e3-9ce7-4cdd-b7b4-8899ea88d289" providerId="ADAL" clId="{23DAAAFE-1C75-48F9-94BE-1C45A7C23D09}" dt="2025-02-13T12:23:05.178" v="71" actId="47"/>
        <pc:sldMkLst>
          <pc:docMk/>
          <pc:sldMk cId="1060752161" sldId="2145706291"/>
        </pc:sldMkLst>
      </pc:sldChg>
      <pc:sldChg chg="add del">
        <pc:chgData name="Graf Thomas, INI-NET-VNC-E2E" userId="487bc3e3-9ce7-4cdd-b7b4-8899ea88d289" providerId="ADAL" clId="{23DAAAFE-1C75-48F9-94BE-1C45A7C23D09}" dt="2025-02-13T12:23:05.178" v="71" actId="47"/>
        <pc:sldMkLst>
          <pc:docMk/>
          <pc:sldMk cId="2224309717" sldId="2145706292"/>
        </pc:sldMkLst>
      </pc:sldChg>
      <pc:sldChg chg="modSp add mod ord">
        <pc:chgData name="Graf Thomas, INI-NET-VNC-E2E" userId="487bc3e3-9ce7-4cdd-b7b4-8899ea88d289" providerId="ADAL" clId="{23DAAAFE-1C75-48F9-94BE-1C45A7C23D09}" dt="2025-02-13T12:24:48.450" v="87" actId="108"/>
        <pc:sldMkLst>
          <pc:docMk/>
          <pc:sldMk cId="1033377780" sldId="2145706293"/>
        </pc:sldMkLst>
      </pc:sldChg>
      <pc:sldChg chg="add del">
        <pc:chgData name="Graf Thomas, INI-NET-VNC-E2E" userId="487bc3e3-9ce7-4cdd-b7b4-8899ea88d289" providerId="ADAL" clId="{23DAAAFE-1C75-48F9-94BE-1C45A7C23D09}" dt="2025-02-13T12:09:35.316" v="16" actId="47"/>
        <pc:sldMkLst>
          <pc:docMk/>
          <pc:sldMk cId="2870000217" sldId="2145706294"/>
        </pc:sldMkLst>
      </pc:sldChg>
      <pc:sldChg chg="modSp add mod">
        <pc:chgData name="Graf Thomas, INI-NET-VNC-E2E" userId="487bc3e3-9ce7-4cdd-b7b4-8899ea88d289" providerId="ADAL" clId="{23DAAAFE-1C75-48F9-94BE-1C45A7C23D09}" dt="2025-02-13T12:24:06.050" v="76" actId="108"/>
        <pc:sldMkLst>
          <pc:docMk/>
          <pc:sldMk cId="3181337443" sldId="2145706294"/>
        </pc:sldMkLst>
      </pc:sldChg>
      <pc:sldChg chg="new del">
        <pc:chgData name="Graf Thomas, INI-NET-VNC-E2E" userId="487bc3e3-9ce7-4cdd-b7b4-8899ea88d289" providerId="ADAL" clId="{23DAAAFE-1C75-48F9-94BE-1C45A7C23D09}" dt="2025-02-13T13:26:43.466" v="1414" actId="47"/>
        <pc:sldMkLst>
          <pc:docMk/>
          <pc:sldMk cId="1838475321" sldId="2145706295"/>
        </pc:sldMkLst>
      </pc:sldChg>
    </pc:docChg>
  </pc:docChgLst>
  <pc:docChgLst>
    <pc:chgData name="Graf Thomas, INI-NET-VNC-E2E" userId="487bc3e3-9ce7-4cdd-b7b4-8899ea88d289" providerId="ADAL" clId="{E2FBD544-C30C-4A14-BCC1-9558515910A6}"/>
    <pc:docChg chg="modSld">
      <pc:chgData name="Graf Thomas, INI-NET-VNC-E2E" userId="487bc3e3-9ce7-4cdd-b7b4-8899ea88d289" providerId="ADAL" clId="{E2FBD544-C30C-4A14-BCC1-9558515910A6}" dt="2025-03-11T09:22:00.234" v="3" actId="20577"/>
      <pc:docMkLst>
        <pc:docMk/>
      </pc:docMkLst>
      <pc:sldChg chg="modSp mod">
        <pc:chgData name="Graf Thomas, INI-NET-VNC-E2E" userId="487bc3e3-9ce7-4cdd-b7b4-8899ea88d289" providerId="ADAL" clId="{E2FBD544-C30C-4A14-BCC1-9558515910A6}" dt="2025-03-11T09:22:00.234" v="3" actId="20577"/>
        <pc:sldMkLst>
          <pc:docMk/>
          <pc:sldMk cId="3325836654" sldId="2145706282"/>
        </pc:sldMkLst>
      </pc:sldChg>
    </pc:docChg>
  </pc:docChgLst>
  <pc:docChgLst>
    <pc:chgData name="Graf Thomas, INI-NET-VNC-E2E" userId="487bc3e3-9ce7-4cdd-b7b4-8899ea88d289" providerId="ADAL" clId="{8D6B3107-AE25-4C07-A94F-8471575B5BA6}"/>
    <pc:docChg chg="custSel addSld delSld modSld sldOrd">
      <pc:chgData name="Graf Thomas, INI-NET-VNC-E2E" userId="487bc3e3-9ce7-4cdd-b7b4-8899ea88d289" providerId="ADAL" clId="{8D6B3107-AE25-4C07-A94F-8471575B5BA6}" dt="2025-03-06T13:28:51.336" v="489"/>
      <pc:docMkLst>
        <pc:docMk/>
      </pc:docMkLst>
      <pc:sldChg chg="modSp mod">
        <pc:chgData name="Graf Thomas, INI-NET-VNC-E2E" userId="487bc3e3-9ce7-4cdd-b7b4-8899ea88d289" providerId="ADAL" clId="{8D6B3107-AE25-4C07-A94F-8471575B5BA6}" dt="2025-03-06T13:10:53.060" v="64" actId="27636"/>
        <pc:sldMkLst>
          <pc:docMk/>
          <pc:sldMk cId="3578665336" sldId="1041"/>
        </pc:sldMkLst>
      </pc:sldChg>
      <pc:sldChg chg="ord">
        <pc:chgData name="Graf Thomas, INI-NET-VNC-E2E" userId="487bc3e3-9ce7-4cdd-b7b4-8899ea88d289" providerId="ADAL" clId="{8D6B3107-AE25-4C07-A94F-8471575B5BA6}" dt="2025-03-06T13:18:15.348" v="84"/>
        <pc:sldMkLst>
          <pc:docMk/>
          <pc:sldMk cId="2325717052" sldId="2145706246"/>
        </pc:sldMkLst>
      </pc:sldChg>
      <pc:sldChg chg="ord">
        <pc:chgData name="Graf Thomas, INI-NET-VNC-E2E" userId="487bc3e3-9ce7-4cdd-b7b4-8899ea88d289" providerId="ADAL" clId="{8D6B3107-AE25-4C07-A94F-8471575B5BA6}" dt="2025-03-06T13:18:15.348" v="84"/>
        <pc:sldMkLst>
          <pc:docMk/>
          <pc:sldMk cId="2701002203" sldId="2145706256"/>
        </pc:sldMkLst>
      </pc:sldChg>
      <pc:sldChg chg="ord">
        <pc:chgData name="Graf Thomas, INI-NET-VNC-E2E" userId="487bc3e3-9ce7-4cdd-b7b4-8899ea88d289" providerId="ADAL" clId="{8D6B3107-AE25-4C07-A94F-8471575B5BA6}" dt="2025-03-06T13:18:15.348" v="84"/>
        <pc:sldMkLst>
          <pc:docMk/>
          <pc:sldMk cId="3965782337" sldId="2145706257"/>
        </pc:sldMkLst>
      </pc:sldChg>
      <pc:sldChg chg="ord">
        <pc:chgData name="Graf Thomas, INI-NET-VNC-E2E" userId="487bc3e3-9ce7-4cdd-b7b4-8899ea88d289" providerId="ADAL" clId="{8D6B3107-AE25-4C07-A94F-8471575B5BA6}" dt="2025-03-06T13:18:15.348" v="84"/>
        <pc:sldMkLst>
          <pc:docMk/>
          <pc:sldMk cId="218410027" sldId="2145706260"/>
        </pc:sldMkLst>
      </pc:sldChg>
      <pc:sldChg chg="modSp mod">
        <pc:chgData name="Graf Thomas, INI-NET-VNC-E2E" userId="487bc3e3-9ce7-4cdd-b7b4-8899ea88d289" providerId="ADAL" clId="{8D6B3107-AE25-4C07-A94F-8471575B5BA6}" dt="2025-03-06T13:25:07.521" v="472" actId="27636"/>
        <pc:sldMkLst>
          <pc:docMk/>
          <pc:sldMk cId="461661054" sldId="2145706267"/>
        </pc:sldMkLst>
      </pc:sldChg>
      <pc:sldChg chg="ord">
        <pc:chgData name="Graf Thomas, INI-NET-VNC-E2E" userId="487bc3e3-9ce7-4cdd-b7b4-8899ea88d289" providerId="ADAL" clId="{8D6B3107-AE25-4C07-A94F-8471575B5BA6}" dt="2025-03-06T13:18:15.348" v="84"/>
        <pc:sldMkLst>
          <pc:docMk/>
          <pc:sldMk cId="3562000331" sldId="2145706269"/>
        </pc:sldMkLst>
      </pc:sldChg>
      <pc:sldChg chg="ord">
        <pc:chgData name="Graf Thomas, INI-NET-VNC-E2E" userId="487bc3e3-9ce7-4cdd-b7b4-8899ea88d289" providerId="ADAL" clId="{8D6B3107-AE25-4C07-A94F-8471575B5BA6}" dt="2025-03-06T13:18:15.348" v="84"/>
        <pc:sldMkLst>
          <pc:docMk/>
          <pc:sldMk cId="2855098073" sldId="2145706270"/>
        </pc:sldMkLst>
      </pc:sldChg>
      <pc:sldChg chg="ord">
        <pc:chgData name="Graf Thomas, INI-NET-VNC-E2E" userId="487bc3e3-9ce7-4cdd-b7b4-8899ea88d289" providerId="ADAL" clId="{8D6B3107-AE25-4C07-A94F-8471575B5BA6}" dt="2025-03-06T13:12:41.350" v="72"/>
        <pc:sldMkLst>
          <pc:docMk/>
          <pc:sldMk cId="1062704173" sldId="2145706274"/>
        </pc:sldMkLst>
      </pc:sldChg>
      <pc:sldChg chg="ord">
        <pc:chgData name="Graf Thomas, INI-NET-VNC-E2E" userId="487bc3e3-9ce7-4cdd-b7b4-8899ea88d289" providerId="ADAL" clId="{8D6B3107-AE25-4C07-A94F-8471575B5BA6}" dt="2025-03-06T13:18:37.483" v="86"/>
        <pc:sldMkLst>
          <pc:docMk/>
          <pc:sldMk cId="1875627337" sldId="2145706281"/>
        </pc:sldMkLst>
      </pc:sldChg>
      <pc:sldChg chg="modSp mod">
        <pc:chgData name="Graf Thomas, INI-NET-VNC-E2E" userId="487bc3e3-9ce7-4cdd-b7b4-8899ea88d289" providerId="ADAL" clId="{8D6B3107-AE25-4C07-A94F-8471575B5BA6}" dt="2025-03-06T13:27:23.445" v="487"/>
        <pc:sldMkLst>
          <pc:docMk/>
          <pc:sldMk cId="3325836654" sldId="2145706282"/>
        </pc:sldMkLst>
      </pc:sldChg>
      <pc:sldChg chg="add">
        <pc:chgData name="Graf Thomas, INI-NET-VNC-E2E" userId="487bc3e3-9ce7-4cdd-b7b4-8899ea88d289" providerId="ADAL" clId="{8D6B3107-AE25-4C07-A94F-8471575B5BA6}" dt="2025-03-06T13:12:36.496" v="70"/>
        <pc:sldMkLst>
          <pc:docMk/>
          <pc:sldMk cId="973515263" sldId="2145706284"/>
        </pc:sldMkLst>
      </pc:sldChg>
      <pc:sldChg chg="add del">
        <pc:chgData name="Graf Thomas, INI-NET-VNC-E2E" userId="487bc3e3-9ce7-4cdd-b7b4-8899ea88d289" providerId="ADAL" clId="{8D6B3107-AE25-4C07-A94F-8471575B5BA6}" dt="2025-03-06T13:16:29.685" v="82" actId="47"/>
        <pc:sldMkLst>
          <pc:docMk/>
          <pc:sldMk cId="3706589044" sldId="2145706285"/>
        </pc:sldMkLst>
      </pc:sldChg>
      <pc:sldChg chg="add del">
        <pc:chgData name="Graf Thomas, INI-NET-VNC-E2E" userId="487bc3e3-9ce7-4cdd-b7b4-8899ea88d289" providerId="ADAL" clId="{8D6B3107-AE25-4C07-A94F-8471575B5BA6}" dt="2025-03-06T13:24:14.347" v="449" actId="47"/>
        <pc:sldMkLst>
          <pc:docMk/>
          <pc:sldMk cId="2583010540" sldId="2145706286"/>
        </pc:sldMkLst>
      </pc:sldChg>
      <pc:sldChg chg="modSp add mod">
        <pc:chgData name="Graf Thomas, INI-NET-VNC-E2E" userId="487bc3e3-9ce7-4cdd-b7b4-8899ea88d289" providerId="ADAL" clId="{8D6B3107-AE25-4C07-A94F-8471575B5BA6}" dt="2025-03-06T13:24:00.927" v="448" actId="20577"/>
        <pc:sldMkLst>
          <pc:docMk/>
          <pc:sldMk cId="3397929765" sldId="2145706287"/>
        </pc:sldMkLst>
      </pc:sldChg>
      <pc:sldChg chg="del">
        <pc:chgData name="Graf Thomas, INI-NET-VNC-E2E" userId="487bc3e3-9ce7-4cdd-b7b4-8899ea88d289" providerId="ADAL" clId="{8D6B3107-AE25-4C07-A94F-8471575B5BA6}" dt="2025-03-06T13:14:37.152" v="77" actId="47"/>
        <pc:sldMkLst>
          <pc:docMk/>
          <pc:sldMk cId="1033377780" sldId="2145706293"/>
        </pc:sldMkLst>
      </pc:sldChg>
      <pc:sldChg chg="add ord">
        <pc:chgData name="Graf Thomas, INI-NET-VNC-E2E" userId="487bc3e3-9ce7-4cdd-b7b4-8899ea88d289" providerId="ADAL" clId="{8D6B3107-AE25-4C07-A94F-8471575B5BA6}" dt="2025-03-06T13:28:51.336" v="489"/>
        <pc:sldMkLst>
          <pc:docMk/>
          <pc:sldMk cId="4289589305" sldId="2145706295"/>
        </pc:sldMkLst>
      </pc:sldChg>
      <pc:sldChg chg="add ord">
        <pc:chgData name="Graf Thomas, INI-NET-VNC-E2E" userId="487bc3e3-9ce7-4cdd-b7b4-8899ea88d289" providerId="ADAL" clId="{8D6B3107-AE25-4C07-A94F-8471575B5BA6}" dt="2025-03-06T13:28:51.336" v="489"/>
        <pc:sldMkLst>
          <pc:docMk/>
          <pc:sldMk cId="1772363229" sldId="2145706296"/>
        </pc:sldMkLst>
      </pc:sldChg>
      <pc:sldChg chg="add ord">
        <pc:chgData name="Graf Thomas, INI-NET-VNC-E2E" userId="487bc3e3-9ce7-4cdd-b7b4-8899ea88d289" providerId="ADAL" clId="{8D6B3107-AE25-4C07-A94F-8471575B5BA6}" dt="2025-03-06T13:28:51.336" v="489"/>
        <pc:sldMkLst>
          <pc:docMk/>
          <pc:sldMk cId="2209653087" sldId="2145706297"/>
        </pc:sldMkLst>
      </pc:sldChg>
      <pc:sldChg chg="add ord">
        <pc:chgData name="Graf Thomas, INI-NET-VNC-E2E" userId="487bc3e3-9ce7-4cdd-b7b4-8899ea88d289" providerId="ADAL" clId="{8D6B3107-AE25-4C07-A94F-8471575B5BA6}" dt="2025-03-06T13:13:10.798" v="74"/>
        <pc:sldMkLst>
          <pc:docMk/>
          <pc:sldMk cId="367593551" sldId="2145706298"/>
        </pc:sldMkLst>
      </pc:sldChg>
    </pc:docChg>
  </pc:docChgLst>
  <pc:docChgLst>
    <pc:chgData name="Graf Thomas, SCS-INI-NET-VNC-E2E" userId="487bc3e3-9ce7-4cdd-b7b4-8899ea88d289" providerId="ADAL" clId="{83AE2E74-63C8-4F56-A746-2C233F9C324A}"/>
    <pc:docChg chg="custSel addSld delSld modSld sldOrd">
      <pc:chgData name="Graf Thomas, SCS-INI-NET-VNC-E2E" userId="487bc3e3-9ce7-4cdd-b7b4-8899ea88d289" providerId="ADAL" clId="{83AE2E74-63C8-4F56-A746-2C233F9C324A}" dt="2025-08-12T14:37:54.089" v="30" actId="47"/>
      <pc:docMkLst>
        <pc:docMk/>
      </pc:docMkLst>
      <pc:sldChg chg="addSp delSp modSp add del mod ord">
        <pc:chgData name="Graf Thomas, SCS-INI-NET-VNC-E2E" userId="487bc3e3-9ce7-4cdd-b7b4-8899ea88d289" providerId="ADAL" clId="{83AE2E74-63C8-4F56-A746-2C233F9C324A}" dt="2025-08-12T14:37:54.089" v="30" actId="47"/>
        <pc:sldMkLst>
          <pc:docMk/>
          <pc:sldMk cId="1919107154" sldId="2145706308"/>
        </pc:sldMkLst>
      </pc:sldChg>
    </pc:docChg>
  </pc:docChgLst>
</pc:chgInfo>
</file>

<file path=ppt/media/image1.png>
</file>

<file path=ppt/media/image11.png>
</file>

<file path=ppt/media/image12.png>
</file>

<file path=ppt/media/image13.png>
</file>

<file path=ppt/media/image14.jpg>
</file>

<file path=ppt/media/image15.jpg>
</file>

<file path=ppt/media/image17.png>
</file>

<file path=ppt/media/image18.png>
</file>

<file path=ppt/media/image19.png>
</file>

<file path=ppt/media/image2.png>
</file>

<file path=ppt/media/image20.png>
</file>

<file path=ppt/media/image21.png>
</file>

<file path=ppt/media/image22.png>
</file>

<file path=ppt/media/image23.jpg>
</file>

<file path=ppt/media/image24.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E705E9-673F-4AC4-B29E-A7B26F3B8523}" type="datetimeFigureOut">
              <a:rPr lang="de-CH" smtClean="0"/>
              <a:t>01.11.2025</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BC52A0-2F3F-497F-8536-39D60282E9C2}" type="slidenum">
              <a:rPr lang="de-CH" smtClean="0"/>
              <a:t>‹#›</a:t>
            </a:fld>
            <a:endParaRPr lang="de-CH"/>
          </a:p>
        </p:txBody>
      </p:sp>
    </p:spTree>
    <p:extLst>
      <p:ext uri="{BB962C8B-B14F-4D97-AF65-F5344CB8AC3E}">
        <p14:creationId xmlns:p14="http://schemas.microsoft.com/office/powerpoint/2010/main" val="2316730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13</a:t>
            </a:fld>
            <a:endParaRPr lang="de-CH"/>
          </a:p>
        </p:txBody>
      </p:sp>
    </p:spTree>
    <p:extLst>
      <p:ext uri="{BB962C8B-B14F-4D97-AF65-F5344CB8AC3E}">
        <p14:creationId xmlns:p14="http://schemas.microsoft.com/office/powerpoint/2010/main" val="34312313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25</a:t>
            </a:fld>
            <a:endParaRPr lang="de-DE" sz="1000"/>
          </a:p>
        </p:txBody>
      </p:sp>
    </p:spTree>
    <p:extLst>
      <p:ext uri="{BB962C8B-B14F-4D97-AF65-F5344CB8AC3E}">
        <p14:creationId xmlns:p14="http://schemas.microsoft.com/office/powerpoint/2010/main" val="27228858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26</a:t>
            </a:fld>
            <a:endParaRPr lang="de-DE" sz="1000"/>
          </a:p>
        </p:txBody>
      </p:sp>
    </p:spTree>
    <p:extLst>
      <p:ext uri="{BB962C8B-B14F-4D97-AF65-F5344CB8AC3E}">
        <p14:creationId xmlns:p14="http://schemas.microsoft.com/office/powerpoint/2010/main" val="2141369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27</a:t>
            </a:fld>
            <a:endParaRPr lang="de-DE" sz="1000"/>
          </a:p>
        </p:txBody>
      </p:sp>
    </p:spTree>
    <p:extLst>
      <p:ext uri="{BB962C8B-B14F-4D97-AF65-F5344CB8AC3E}">
        <p14:creationId xmlns:p14="http://schemas.microsoft.com/office/powerpoint/2010/main" val="15530384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28</a:t>
            </a:fld>
            <a:endParaRPr lang="de-DE" sz="1000"/>
          </a:p>
        </p:txBody>
      </p:sp>
    </p:spTree>
    <p:extLst>
      <p:ext uri="{BB962C8B-B14F-4D97-AF65-F5344CB8AC3E}">
        <p14:creationId xmlns:p14="http://schemas.microsoft.com/office/powerpoint/2010/main" val="707011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5BBCCF6-F8A8-4C49-BF3D-CA1AA74CA975}" type="slidenum">
              <a:rPr kumimoji="0" lang="de-DE" sz="1000" b="0" i="0" u="none" strike="noStrike" kern="1200" cap="none" spc="0" normalizeH="0" baseline="0" noProof="0" smtClean="0">
                <a:ln>
                  <a:noFill/>
                </a:ln>
                <a:solidFill>
                  <a:srgbClr val="333333"/>
                </a:solidFill>
                <a:effectLst/>
                <a:uLnTx/>
                <a:uFillTx/>
                <a:latin typeface="TheSans Swisscom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a:t>
            </a:fld>
            <a:endParaRPr kumimoji="0" lang="de-DE" sz="1000" b="0" i="0" u="none" strike="noStrike" kern="1200" cap="none" spc="0" normalizeH="0" baseline="0" noProof="0" dirty="0">
              <a:ln>
                <a:noFill/>
              </a:ln>
              <a:solidFill>
                <a:srgbClr val="333333"/>
              </a:solidFill>
              <a:effectLst/>
              <a:uLnTx/>
              <a:uFillTx/>
              <a:latin typeface="TheSans Swisscom Light"/>
              <a:ea typeface="+mn-ea"/>
              <a:cs typeface="+mn-cs"/>
            </a:endParaRPr>
          </a:p>
        </p:txBody>
      </p:sp>
    </p:spTree>
    <p:extLst>
      <p:ext uri="{BB962C8B-B14F-4D97-AF65-F5344CB8AC3E}">
        <p14:creationId xmlns:p14="http://schemas.microsoft.com/office/powerpoint/2010/main" val="24269959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5BBCCF6-F8A8-4C49-BF3D-CA1AA74CA975}" type="slidenum">
              <a:rPr kumimoji="0" lang="de-DE" sz="1000" b="0" i="0" u="none" strike="noStrike" kern="1200" cap="none" spc="0" normalizeH="0" baseline="0" noProof="0" smtClean="0">
                <a:ln>
                  <a:noFill/>
                </a:ln>
                <a:solidFill>
                  <a:srgbClr val="333333"/>
                </a:solidFill>
                <a:effectLst/>
                <a:uLnTx/>
                <a:uFillTx/>
                <a:latin typeface="TheSans Swisscom Light"/>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30</a:t>
            </a:fld>
            <a:endParaRPr kumimoji="0" lang="de-DE" sz="1000" b="0" i="0" u="none" strike="noStrike" kern="1200" cap="none" spc="0" normalizeH="0" baseline="0" noProof="0" dirty="0">
              <a:ln>
                <a:noFill/>
              </a:ln>
              <a:solidFill>
                <a:srgbClr val="333333"/>
              </a:solidFill>
              <a:effectLst/>
              <a:uLnTx/>
              <a:uFillTx/>
              <a:latin typeface="TheSans Swisscom Light"/>
              <a:ea typeface="+mn-ea"/>
              <a:cs typeface="+mn-cs"/>
            </a:endParaRPr>
          </a:p>
        </p:txBody>
      </p:sp>
    </p:spTree>
    <p:extLst>
      <p:ext uri="{BB962C8B-B14F-4D97-AF65-F5344CB8AC3E}">
        <p14:creationId xmlns:p14="http://schemas.microsoft.com/office/powerpoint/2010/main" val="24269959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6E1D2B-A28A-6714-0579-088DABB4DC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EC4CDE3-9248-7D25-3218-317219148AF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F095B51-E8EE-B273-8209-28AADDAB9B86}"/>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1FA7ADB4-AEA7-3354-D904-6EEB48110A19}"/>
              </a:ext>
            </a:extLst>
          </p:cNvPr>
          <p:cNvSpPr>
            <a:spLocks noGrp="1"/>
          </p:cNvSpPr>
          <p:nvPr>
            <p:ph type="sldNum" sz="quarter" idx="5"/>
          </p:nvPr>
        </p:nvSpPr>
        <p:spPr/>
        <p:txBody>
          <a:bodyPr/>
          <a:lstStyle/>
          <a:p>
            <a:fld id="{2BBC52A0-2F3F-497F-8536-39D60282E9C2}" type="slidenum">
              <a:rPr lang="de-CH" smtClean="0"/>
              <a:t>31</a:t>
            </a:fld>
            <a:endParaRPr lang="de-CH"/>
          </a:p>
        </p:txBody>
      </p:sp>
    </p:spTree>
    <p:extLst>
      <p:ext uri="{BB962C8B-B14F-4D97-AF65-F5344CB8AC3E}">
        <p14:creationId xmlns:p14="http://schemas.microsoft.com/office/powerpoint/2010/main" val="30648863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32</a:t>
            </a:fld>
            <a:endParaRPr lang="de-CH"/>
          </a:p>
        </p:txBody>
      </p:sp>
    </p:spTree>
    <p:extLst>
      <p:ext uri="{BB962C8B-B14F-4D97-AF65-F5344CB8AC3E}">
        <p14:creationId xmlns:p14="http://schemas.microsoft.com/office/powerpoint/2010/main" val="13624171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33</a:t>
            </a:fld>
            <a:endParaRPr lang="de-CH"/>
          </a:p>
        </p:txBody>
      </p:sp>
    </p:spTree>
    <p:extLst>
      <p:ext uri="{BB962C8B-B14F-4D97-AF65-F5344CB8AC3E}">
        <p14:creationId xmlns:p14="http://schemas.microsoft.com/office/powerpoint/2010/main" val="325648549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35</a:t>
            </a:fld>
            <a:endParaRPr lang="de-CH"/>
          </a:p>
        </p:txBody>
      </p:sp>
    </p:spTree>
    <p:extLst>
      <p:ext uri="{BB962C8B-B14F-4D97-AF65-F5344CB8AC3E}">
        <p14:creationId xmlns:p14="http://schemas.microsoft.com/office/powerpoint/2010/main" val="2001496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17</a:t>
            </a:fld>
            <a:endParaRPr lang="de-CH"/>
          </a:p>
        </p:txBody>
      </p:sp>
    </p:spTree>
    <p:extLst>
      <p:ext uri="{BB962C8B-B14F-4D97-AF65-F5344CB8AC3E}">
        <p14:creationId xmlns:p14="http://schemas.microsoft.com/office/powerpoint/2010/main" val="372268741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36</a:t>
            </a:fld>
            <a:endParaRPr lang="de-CH"/>
          </a:p>
        </p:txBody>
      </p:sp>
    </p:spTree>
    <p:extLst>
      <p:ext uri="{BB962C8B-B14F-4D97-AF65-F5344CB8AC3E}">
        <p14:creationId xmlns:p14="http://schemas.microsoft.com/office/powerpoint/2010/main" val="233586940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37</a:t>
            </a:fld>
            <a:endParaRPr lang="de-CH"/>
          </a:p>
        </p:txBody>
      </p:sp>
    </p:spTree>
    <p:extLst>
      <p:ext uri="{BB962C8B-B14F-4D97-AF65-F5344CB8AC3E}">
        <p14:creationId xmlns:p14="http://schemas.microsoft.com/office/powerpoint/2010/main" val="9885366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E1D659-03EA-650B-12F7-FD9CDA8972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11E4FE5-D6BA-4ECB-E0A2-862037F230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6B4854-5D37-40ED-7EB6-FF4201251181}"/>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ABCD0561-48E4-CD63-080D-7BB39F5F5FAD}"/>
              </a:ext>
            </a:extLst>
          </p:cNvPr>
          <p:cNvSpPr>
            <a:spLocks noGrp="1"/>
          </p:cNvSpPr>
          <p:nvPr>
            <p:ph type="sldNum" sz="quarter" idx="5"/>
          </p:nvPr>
        </p:nvSpPr>
        <p:spPr/>
        <p:txBody>
          <a:bodyPr/>
          <a:lstStyle/>
          <a:p>
            <a:fld id="{2BBC52A0-2F3F-497F-8536-39D60282E9C2}" type="slidenum">
              <a:rPr lang="de-CH" smtClean="0"/>
              <a:t>38</a:t>
            </a:fld>
            <a:endParaRPr lang="de-CH"/>
          </a:p>
        </p:txBody>
      </p:sp>
    </p:spTree>
    <p:extLst>
      <p:ext uri="{BB962C8B-B14F-4D97-AF65-F5344CB8AC3E}">
        <p14:creationId xmlns:p14="http://schemas.microsoft.com/office/powerpoint/2010/main" val="922681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1DCE5-4D6B-9384-2B37-2B702AF06B5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A4E388-D545-D1A6-1478-0ACA2DF550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6C3112-B193-4719-A10B-0751660AF64C}"/>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59A68655-EFD2-2C0A-C999-DF7DC67378C2}"/>
              </a:ext>
            </a:extLst>
          </p:cNvPr>
          <p:cNvSpPr>
            <a:spLocks noGrp="1"/>
          </p:cNvSpPr>
          <p:nvPr>
            <p:ph type="sldNum" sz="quarter" idx="5"/>
          </p:nvPr>
        </p:nvSpPr>
        <p:spPr/>
        <p:txBody>
          <a:bodyPr/>
          <a:lstStyle/>
          <a:p>
            <a:fld id="{2BBC52A0-2F3F-497F-8536-39D60282E9C2}" type="slidenum">
              <a:rPr lang="de-CH" smtClean="0"/>
              <a:t>39</a:t>
            </a:fld>
            <a:endParaRPr lang="de-CH"/>
          </a:p>
        </p:txBody>
      </p:sp>
    </p:spTree>
    <p:extLst>
      <p:ext uri="{BB962C8B-B14F-4D97-AF65-F5344CB8AC3E}">
        <p14:creationId xmlns:p14="http://schemas.microsoft.com/office/powerpoint/2010/main" val="840549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7A5E7-EBC4-D9D4-781D-ADBEF122125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0E2FF1-B784-631B-3276-AC9D79502F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274986-E609-4B62-8436-9F1970D3A8E3}"/>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3CAA2E75-FE1D-70C7-E07C-B3F113D9214A}"/>
              </a:ext>
            </a:extLst>
          </p:cNvPr>
          <p:cNvSpPr>
            <a:spLocks noGrp="1"/>
          </p:cNvSpPr>
          <p:nvPr>
            <p:ph type="sldNum" sz="quarter" idx="5"/>
          </p:nvPr>
        </p:nvSpPr>
        <p:spPr/>
        <p:txBody>
          <a:bodyPr/>
          <a:lstStyle/>
          <a:p>
            <a:fld id="{2BBC52A0-2F3F-497F-8536-39D60282E9C2}" type="slidenum">
              <a:rPr lang="de-CH" smtClean="0"/>
              <a:t>40</a:t>
            </a:fld>
            <a:endParaRPr lang="de-CH"/>
          </a:p>
        </p:txBody>
      </p:sp>
    </p:spTree>
    <p:extLst>
      <p:ext uri="{BB962C8B-B14F-4D97-AF65-F5344CB8AC3E}">
        <p14:creationId xmlns:p14="http://schemas.microsoft.com/office/powerpoint/2010/main" val="40893831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5197F6-B5B5-CBF5-181A-B4B336A7BEC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A198F4-A55C-9C8A-C8F6-14B256B5AB6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F16E52-ABDF-0C6F-BCCE-9E3CD87DE993}"/>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55D40A94-FE18-9788-0B41-13B27E0849D7}"/>
              </a:ext>
            </a:extLst>
          </p:cNvPr>
          <p:cNvSpPr>
            <a:spLocks noGrp="1"/>
          </p:cNvSpPr>
          <p:nvPr>
            <p:ph type="sldNum" sz="quarter" idx="5"/>
          </p:nvPr>
        </p:nvSpPr>
        <p:spPr/>
        <p:txBody>
          <a:bodyPr/>
          <a:lstStyle/>
          <a:p>
            <a:fld id="{2BBC52A0-2F3F-497F-8536-39D60282E9C2}" type="slidenum">
              <a:rPr lang="de-CH" smtClean="0"/>
              <a:t>41</a:t>
            </a:fld>
            <a:endParaRPr lang="de-CH"/>
          </a:p>
        </p:txBody>
      </p:sp>
    </p:spTree>
    <p:extLst>
      <p:ext uri="{BB962C8B-B14F-4D97-AF65-F5344CB8AC3E}">
        <p14:creationId xmlns:p14="http://schemas.microsoft.com/office/powerpoint/2010/main" val="17650973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0ECA9-3BB8-6AE2-ADDA-325800DC14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3EF1CD-8252-62B6-E021-7037BF6E768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114361A-BCFA-8A19-EBCC-93A3D356BBE7}"/>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81F0DA4E-1495-79B9-D987-3162E4DFC1EA}"/>
              </a:ext>
            </a:extLst>
          </p:cNvPr>
          <p:cNvSpPr>
            <a:spLocks noGrp="1"/>
          </p:cNvSpPr>
          <p:nvPr>
            <p:ph type="sldNum" sz="quarter" idx="5"/>
          </p:nvPr>
        </p:nvSpPr>
        <p:spPr/>
        <p:txBody>
          <a:bodyPr/>
          <a:lstStyle/>
          <a:p>
            <a:fld id="{2BBC52A0-2F3F-497F-8536-39D60282E9C2}" type="slidenum">
              <a:rPr lang="de-CH" smtClean="0"/>
              <a:t>42</a:t>
            </a:fld>
            <a:endParaRPr lang="de-CH"/>
          </a:p>
        </p:txBody>
      </p:sp>
    </p:spTree>
    <p:extLst>
      <p:ext uri="{BB962C8B-B14F-4D97-AF65-F5344CB8AC3E}">
        <p14:creationId xmlns:p14="http://schemas.microsoft.com/office/powerpoint/2010/main" val="9800697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18F7BA-9D86-18D3-5EA6-9546E3B0AAF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C893B9-1456-C815-00A4-6961EE7FFFA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4A1E109-DE1C-844A-B684-6556A5637BFE}"/>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BB6F039F-7AD8-8A38-B218-AE2EF3D9F0E5}"/>
              </a:ext>
            </a:extLst>
          </p:cNvPr>
          <p:cNvSpPr>
            <a:spLocks noGrp="1"/>
          </p:cNvSpPr>
          <p:nvPr>
            <p:ph type="sldNum" sz="quarter" idx="5"/>
          </p:nvPr>
        </p:nvSpPr>
        <p:spPr/>
        <p:txBody>
          <a:bodyPr/>
          <a:lstStyle/>
          <a:p>
            <a:fld id="{2BBC52A0-2F3F-497F-8536-39D60282E9C2}" type="slidenum">
              <a:rPr lang="de-CH" smtClean="0"/>
              <a:t>43</a:t>
            </a:fld>
            <a:endParaRPr lang="de-CH"/>
          </a:p>
        </p:txBody>
      </p:sp>
    </p:spTree>
    <p:extLst>
      <p:ext uri="{BB962C8B-B14F-4D97-AF65-F5344CB8AC3E}">
        <p14:creationId xmlns:p14="http://schemas.microsoft.com/office/powerpoint/2010/main" val="29975215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41FEA3-C7FD-6D3C-BE4B-E337CE5B8A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4B019-26E5-4C27-3A08-BB4B01FEC9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5431C12-45F7-972E-AB40-C364DDB0FEDC}"/>
              </a:ext>
            </a:extLst>
          </p:cNvPr>
          <p:cNvSpPr>
            <a:spLocks noGrp="1"/>
          </p:cNvSpPr>
          <p:nvPr>
            <p:ph type="body" idx="1"/>
          </p:nvPr>
        </p:nvSpPr>
        <p:spPr/>
        <p:txBody>
          <a:bodyPr/>
          <a:lstStyle/>
          <a:p>
            <a:endParaRPr lang="de-CH" dirty="0"/>
          </a:p>
        </p:txBody>
      </p:sp>
      <p:sp>
        <p:nvSpPr>
          <p:cNvPr id="4" name="Slide Number Placeholder 3">
            <a:extLst>
              <a:ext uri="{FF2B5EF4-FFF2-40B4-BE49-F238E27FC236}">
                <a16:creationId xmlns:a16="http://schemas.microsoft.com/office/drawing/2014/main" id="{9D83D49C-B541-358A-D214-40E5C9FDE562}"/>
              </a:ext>
            </a:extLst>
          </p:cNvPr>
          <p:cNvSpPr>
            <a:spLocks noGrp="1"/>
          </p:cNvSpPr>
          <p:nvPr>
            <p:ph type="sldNum" sz="quarter" idx="5"/>
          </p:nvPr>
        </p:nvSpPr>
        <p:spPr/>
        <p:txBody>
          <a:bodyPr/>
          <a:lstStyle/>
          <a:p>
            <a:fld id="{2BBC52A0-2F3F-497F-8536-39D60282E9C2}" type="slidenum">
              <a:rPr lang="de-CH" smtClean="0"/>
              <a:t>44</a:t>
            </a:fld>
            <a:endParaRPr lang="de-CH"/>
          </a:p>
        </p:txBody>
      </p:sp>
    </p:spTree>
    <p:extLst>
      <p:ext uri="{BB962C8B-B14F-4D97-AF65-F5344CB8AC3E}">
        <p14:creationId xmlns:p14="http://schemas.microsoft.com/office/powerpoint/2010/main" val="1434248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18</a:t>
            </a:fld>
            <a:endParaRPr lang="de-CH"/>
          </a:p>
        </p:txBody>
      </p:sp>
    </p:spTree>
    <p:extLst>
      <p:ext uri="{BB962C8B-B14F-4D97-AF65-F5344CB8AC3E}">
        <p14:creationId xmlns:p14="http://schemas.microsoft.com/office/powerpoint/2010/main" val="15517487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19</a:t>
            </a:fld>
            <a:endParaRPr lang="de-CH"/>
          </a:p>
        </p:txBody>
      </p:sp>
    </p:spTree>
    <p:extLst>
      <p:ext uri="{BB962C8B-B14F-4D97-AF65-F5344CB8AC3E}">
        <p14:creationId xmlns:p14="http://schemas.microsoft.com/office/powerpoint/2010/main" val="1895885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20</a:t>
            </a:fld>
            <a:endParaRPr lang="de-CH"/>
          </a:p>
        </p:txBody>
      </p:sp>
    </p:spTree>
    <p:extLst>
      <p:ext uri="{BB962C8B-B14F-4D97-AF65-F5344CB8AC3E}">
        <p14:creationId xmlns:p14="http://schemas.microsoft.com/office/powerpoint/2010/main" val="30088958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21</a:t>
            </a:fld>
            <a:endParaRPr lang="de-CH"/>
          </a:p>
        </p:txBody>
      </p:sp>
    </p:spTree>
    <p:extLst>
      <p:ext uri="{BB962C8B-B14F-4D97-AF65-F5344CB8AC3E}">
        <p14:creationId xmlns:p14="http://schemas.microsoft.com/office/powerpoint/2010/main" val="33343693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22</a:t>
            </a:fld>
            <a:endParaRPr lang="de-CH"/>
          </a:p>
        </p:txBody>
      </p:sp>
    </p:spTree>
    <p:extLst>
      <p:ext uri="{BB962C8B-B14F-4D97-AF65-F5344CB8AC3E}">
        <p14:creationId xmlns:p14="http://schemas.microsoft.com/office/powerpoint/2010/main" val="32418653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2BBC52A0-2F3F-497F-8536-39D60282E9C2}" type="slidenum">
              <a:rPr lang="de-CH" smtClean="0"/>
              <a:t>23</a:t>
            </a:fld>
            <a:endParaRPr lang="de-CH"/>
          </a:p>
        </p:txBody>
      </p:sp>
    </p:spTree>
    <p:extLst>
      <p:ext uri="{BB962C8B-B14F-4D97-AF65-F5344CB8AC3E}">
        <p14:creationId xmlns:p14="http://schemas.microsoft.com/office/powerpoint/2010/main" val="3951325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476250" y="611188"/>
            <a:ext cx="5903913" cy="3321050"/>
          </a:xfrm>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E5BBCCF6-F8A8-4C49-BF3D-CA1AA74CA975}" type="slidenum">
              <a:rPr lang="de-DE" sz="1000" smtClean="0"/>
              <a:t>24</a:t>
            </a:fld>
            <a:endParaRPr lang="de-DE" sz="1000"/>
          </a:p>
        </p:txBody>
      </p:sp>
    </p:spTree>
    <p:extLst>
      <p:ext uri="{BB962C8B-B14F-4D97-AF65-F5344CB8AC3E}">
        <p14:creationId xmlns:p14="http://schemas.microsoft.com/office/powerpoint/2010/main" val="1352971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4512-1D3B-4B73-B042-476E6184E8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de-CH"/>
          </a:p>
        </p:txBody>
      </p:sp>
      <p:sp>
        <p:nvSpPr>
          <p:cNvPr id="3" name="Subtitle 2">
            <a:extLst>
              <a:ext uri="{FF2B5EF4-FFF2-40B4-BE49-F238E27FC236}">
                <a16:creationId xmlns:a16="http://schemas.microsoft.com/office/drawing/2014/main" id="{14168D7F-8149-41A1-BACA-3AE93B5EBA3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de-CH"/>
          </a:p>
        </p:txBody>
      </p:sp>
      <p:sp>
        <p:nvSpPr>
          <p:cNvPr id="4" name="Date Placeholder 3">
            <a:extLst>
              <a:ext uri="{FF2B5EF4-FFF2-40B4-BE49-F238E27FC236}">
                <a16:creationId xmlns:a16="http://schemas.microsoft.com/office/drawing/2014/main" id="{2F31F274-2081-4043-A760-EBE78731B51B}"/>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06F4A492-DE76-49D9-B2D6-119D939A640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8F859CCC-4F98-451F-BD3B-E72AFDCA696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7858223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D866-2D41-48BC-9DC3-7FEE77BA7CD7}"/>
              </a:ext>
            </a:extLst>
          </p:cNvPr>
          <p:cNvSpPr>
            <a:spLocks noGrp="1"/>
          </p:cNvSpPr>
          <p:nvPr>
            <p:ph type="title"/>
          </p:nvPr>
        </p:nvSpPr>
        <p:spPr/>
        <p:txBody>
          <a:bodyPr/>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7477519-4E02-40D8-8B6A-3A512977D4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56831AF6-5DD6-4C3B-B500-F46F75D54246}"/>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A75992F3-29F5-4955-B2D5-391EC52DB76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DBDB107A-54F3-441F-911A-3CD57FDE6E72}"/>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94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349AB2-2AB2-43A7-8656-1622691F72C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E3361E9-F971-441C-8CE6-36B5044224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18CF5765-AAA1-4EBA-9889-B58751F154F4}"/>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71F360DF-246C-4E18-B36B-0922733683DC}"/>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F8C95E4A-A865-4DAD-8AEC-EE7D584D640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7559124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One Conten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bwMode="black">
          <a:xfrm>
            <a:off x="1199456" y="1484784"/>
            <a:ext cx="10512000" cy="4896000"/>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GB"/>
              <a:t>Click to edit text. Use the buttons “Increase List Level” and “Decrease List Level” for copytext or bullet levels.</a:t>
            </a:r>
          </a:p>
          <a:p>
            <a:pPr lvl="1"/>
            <a:r>
              <a:rPr lang="en-GB"/>
              <a:t>Level 2</a:t>
            </a:r>
          </a:p>
          <a:p>
            <a:pPr lvl="2"/>
            <a:r>
              <a:rPr lang="en-GB"/>
              <a:t>Level 3</a:t>
            </a:r>
          </a:p>
          <a:p>
            <a:pPr lvl="3"/>
            <a:r>
              <a:rPr lang="en-GB"/>
              <a:t>Level 4</a:t>
            </a:r>
          </a:p>
          <a:p>
            <a:pPr lvl="4"/>
            <a:r>
              <a:rPr lang="en-GB"/>
              <a:t>Level 5</a:t>
            </a:r>
          </a:p>
          <a:p>
            <a:pPr lvl="5"/>
            <a:r>
              <a:rPr lang="en-GB"/>
              <a:t>Level 6</a:t>
            </a:r>
          </a:p>
          <a:p>
            <a:pPr lvl="6"/>
            <a:r>
              <a:rPr lang="en-GB"/>
              <a:t>Level 7</a:t>
            </a:r>
          </a:p>
          <a:p>
            <a:pPr lvl="7"/>
            <a:r>
              <a:rPr lang="en-GB"/>
              <a:t>Level 8</a:t>
            </a:r>
          </a:p>
          <a:p>
            <a:pPr lvl="8"/>
            <a:r>
              <a:rPr lang="en-GB"/>
              <a:t>Level 9</a:t>
            </a:r>
          </a:p>
        </p:txBody>
      </p:sp>
      <p:sp>
        <p:nvSpPr>
          <p:cNvPr id="5" name="Fußzeilenplatzhalter 4"/>
          <p:cNvSpPr>
            <a:spLocks noGrp="1"/>
          </p:cNvSpPr>
          <p:nvPr>
            <p:ph type="ftr" sz="quarter" idx="11"/>
          </p:nvPr>
        </p:nvSpPr>
        <p:spPr bwMode="black">
          <a:xfrm rot="16200000">
            <a:off x="-1645334" y="3392999"/>
            <a:ext cx="4105278" cy="287903"/>
          </a:xfrm>
        </p:spPr>
        <p:txBody>
          <a:bodyPr/>
          <a:lstStyle/>
          <a:p>
            <a:r>
              <a:rPr lang="en-US"/>
              <a:t>Introduction to Telemetry </a:t>
            </a:r>
            <a:endParaRPr lang="en-GB"/>
          </a:p>
        </p:txBody>
      </p:sp>
      <p:sp>
        <p:nvSpPr>
          <p:cNvPr id="6" name="Foliennummernplatzhalter 5"/>
          <p:cNvSpPr>
            <a:spLocks noGrp="1"/>
          </p:cNvSpPr>
          <p:nvPr>
            <p:ph type="sldNum" sz="quarter" idx="12"/>
          </p:nvPr>
        </p:nvSpPr>
        <p:spPr bwMode="black"/>
        <p:txBody>
          <a:bodyPr/>
          <a:lstStyle/>
          <a:p>
            <a:fld id="{8FF9B0DE-3FEB-4AA0-B465-B80EF7C1333D}" type="slidenum">
              <a:rPr lang="en-GB" smtClean="0"/>
              <a:t>‹#›</a:t>
            </a:fld>
            <a:endParaRPr lang="en-GB"/>
          </a:p>
        </p:txBody>
      </p:sp>
      <p:sp>
        <p:nvSpPr>
          <p:cNvPr id="12" name="Titel 11"/>
          <p:cNvSpPr>
            <a:spLocks noGrp="1"/>
          </p:cNvSpPr>
          <p:nvPr>
            <p:ph type="title" hasCustomPrompt="1"/>
          </p:nvPr>
        </p:nvSpPr>
        <p:spPr bwMode="black">
          <a:xfrm>
            <a:off x="1199456" y="332656"/>
            <a:ext cx="10512000" cy="720000"/>
          </a:xfrm>
        </p:spPr>
        <p:txBody>
          <a:bodyPr/>
          <a:lstStyle>
            <a:lvl1pPr>
              <a:defRPr/>
            </a:lvl1pPr>
          </a:lstStyle>
          <a:p>
            <a:r>
              <a:rPr lang="en-GB"/>
              <a:t>Click to edit title</a:t>
            </a:r>
          </a:p>
        </p:txBody>
      </p:sp>
    </p:spTree>
    <p:extLst>
      <p:ext uri="{BB962C8B-B14F-4D97-AF65-F5344CB8AC3E}">
        <p14:creationId xmlns:p14="http://schemas.microsoft.com/office/powerpoint/2010/main" val="1760646466"/>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Picture | Negative">
    <p:spTree>
      <p:nvGrpSpPr>
        <p:cNvPr id="1" name=""/>
        <p:cNvGrpSpPr/>
        <p:nvPr/>
      </p:nvGrpSpPr>
      <p:grpSpPr>
        <a:xfrm>
          <a:off x="0" y="0"/>
          <a:ext cx="0" cy="0"/>
          <a:chOff x="0" y="0"/>
          <a:chExt cx="0" cy="0"/>
        </a:xfrm>
      </p:grpSpPr>
      <p:sp>
        <p:nvSpPr>
          <p:cNvPr id="8" name="Bildplatzhalter 8">
            <a:extLst>
              <a:ext uri="{FF2B5EF4-FFF2-40B4-BE49-F238E27FC236}">
                <a16:creationId xmlns:a16="http://schemas.microsoft.com/office/drawing/2014/main" id="{4CAA1A37-9204-4A25-9054-31917E425592}"/>
              </a:ext>
            </a:extLst>
          </p:cNvPr>
          <p:cNvSpPr>
            <a:spLocks noGrp="1"/>
          </p:cNvSpPr>
          <p:nvPr>
            <p:ph type="pic" sz="quarter" idx="13" hasCustomPrompt="1"/>
          </p:nvPr>
        </p:nvSpPr>
        <p:spPr bwMode="gray">
          <a:xfrm>
            <a:off x="0" y="0"/>
            <a:ext cx="12191999" cy="6858000"/>
          </a:xfrm>
          <a:solidFill>
            <a:srgbClr val="DDE3E7"/>
          </a:solidFill>
        </p:spPr>
        <p:txBody>
          <a:bodyPr lIns="9432000" rIns="504000" bIns="0" anchor="ctr"/>
          <a:lstStyle>
            <a:lvl1pPr marL="0" indent="0" algn="l">
              <a:lnSpc>
                <a:spcPct val="100000"/>
              </a:lnSpc>
              <a:spcBef>
                <a:spcPts val="0"/>
              </a:spcBef>
              <a:spcAft>
                <a:spcPts val="0"/>
              </a:spcAft>
              <a:buFont typeface="Arial" panose="020B0604020202020204" pitchFamily="34" charset="0"/>
              <a:buNone/>
              <a:defRPr sz="1200" b="0">
                <a:latin typeface="+mn-lt"/>
              </a:defRPr>
            </a:lvl1pPr>
            <a:lvl2pPr marL="0" indent="0" algn="ctr">
              <a:lnSpc>
                <a:spcPct val="100000"/>
              </a:lnSpc>
              <a:spcBef>
                <a:spcPts val="0"/>
              </a:spcBef>
              <a:spcAft>
                <a:spcPts val="0"/>
              </a:spcAft>
              <a:buNone/>
              <a:defRPr sz="1200"/>
            </a:lvl2pPr>
            <a:lvl3pPr marL="0" indent="0" algn="ctr">
              <a:lnSpc>
                <a:spcPct val="100000"/>
              </a:lnSpc>
              <a:spcBef>
                <a:spcPts val="0"/>
              </a:spcBef>
              <a:spcAft>
                <a:spcPts val="0"/>
              </a:spcAft>
              <a:buNone/>
              <a:defRPr sz="1200"/>
            </a:lvl3pPr>
            <a:lvl4pPr marL="0" indent="0" algn="ctr">
              <a:lnSpc>
                <a:spcPct val="100000"/>
              </a:lnSpc>
              <a:spcBef>
                <a:spcPts val="0"/>
              </a:spcBef>
              <a:spcAft>
                <a:spcPts val="0"/>
              </a:spcAft>
              <a:buNone/>
              <a:defRPr sz="1200"/>
            </a:lvl4pPr>
            <a:lvl5pPr marL="0" indent="0" algn="ctr">
              <a:lnSpc>
                <a:spcPct val="100000"/>
              </a:lnSpc>
              <a:spcBef>
                <a:spcPts val="0"/>
              </a:spcBef>
              <a:spcAft>
                <a:spcPts val="0"/>
              </a:spcAft>
              <a:buNone/>
              <a:defRPr sz="1200"/>
            </a:lvl5pPr>
            <a:lvl6pPr marL="0" indent="0" algn="ctr">
              <a:lnSpc>
                <a:spcPct val="100000"/>
              </a:lnSpc>
              <a:spcBef>
                <a:spcPts val="0"/>
              </a:spcBef>
              <a:spcAft>
                <a:spcPts val="0"/>
              </a:spcAft>
              <a:buNone/>
              <a:defRPr sz="1200"/>
            </a:lvl6pPr>
            <a:lvl7pPr marL="0" indent="0" algn="ctr">
              <a:lnSpc>
                <a:spcPct val="100000"/>
              </a:lnSpc>
              <a:spcBef>
                <a:spcPts val="0"/>
              </a:spcBef>
              <a:spcAft>
                <a:spcPts val="0"/>
              </a:spcAft>
              <a:buNone/>
              <a:defRPr sz="1200"/>
            </a:lvl7pPr>
            <a:lvl8pPr marL="0" indent="0" algn="ctr">
              <a:lnSpc>
                <a:spcPct val="100000"/>
              </a:lnSpc>
              <a:spcBef>
                <a:spcPts val="0"/>
              </a:spcBef>
              <a:spcAft>
                <a:spcPts val="0"/>
              </a:spcAft>
              <a:buNone/>
              <a:defRPr sz="1200"/>
            </a:lvl8pPr>
            <a:lvl9pPr marL="0" indent="0" algn="ctr">
              <a:lnSpc>
                <a:spcPct val="100000"/>
              </a:lnSpc>
              <a:spcBef>
                <a:spcPts val="0"/>
              </a:spcBef>
              <a:spcAft>
                <a:spcPts val="0"/>
              </a:spcAft>
              <a:buNone/>
              <a:defRPr sz="1200"/>
            </a:lvl9pPr>
          </a:lstStyle>
          <a:p>
            <a:pPr lvl="0"/>
            <a:r>
              <a:rPr lang="en-GB"/>
              <a:t>To add a picture, please right click the image placeholder and bring it to front. </a:t>
            </a:r>
            <a:br>
              <a:rPr lang="en-GB"/>
            </a:br>
            <a:br>
              <a:rPr lang="en-GB"/>
            </a:br>
            <a:r>
              <a:rPr lang="en-GB"/>
              <a:t>You can now insert a picture by clicking on the placeholder image icon. Then click the Reset button on the Home menu tab to send the picture to background.</a:t>
            </a:r>
          </a:p>
        </p:txBody>
      </p:sp>
      <p:sp>
        <p:nvSpPr>
          <p:cNvPr id="10" name="Text Placeholder 5">
            <a:extLst>
              <a:ext uri="{FF2B5EF4-FFF2-40B4-BE49-F238E27FC236}">
                <a16:creationId xmlns:a16="http://schemas.microsoft.com/office/drawing/2014/main" id="{CDB9E957-3F55-4CEB-ABFA-916F4BB161AA}"/>
              </a:ext>
            </a:extLst>
          </p:cNvPr>
          <p:cNvSpPr>
            <a:spLocks noGrp="1" noChangeAspect="1"/>
          </p:cNvSpPr>
          <p:nvPr>
            <p:ph type="body" sz="quarter" idx="15" hasCustomPrompt="1"/>
          </p:nvPr>
        </p:nvSpPr>
        <p:spPr bwMode="gray">
          <a:xfrm>
            <a:off x="263352" y="5120522"/>
            <a:ext cx="234000" cy="1260806"/>
          </a:xfrm>
          <a:blipFill>
            <a:blip r:embed="rId2" cstate="print">
              <a:extLst>
                <a:ext uri="{28A0092B-C50C-407E-A947-70E740481C1C}">
                  <a14:useLocalDpi xmlns:a14="http://schemas.microsoft.com/office/drawing/2010/main"/>
                </a:ext>
              </a:extLst>
            </a:blip>
            <a:stretch>
              <a:fillRect/>
            </a:stretch>
          </a:blipFill>
        </p:spPr>
        <p:txBody>
          <a:bodyPr/>
          <a:lstStyle>
            <a:lvl1pPr marL="0" indent="0">
              <a:lnSpc>
                <a:spcPct val="100000"/>
              </a:lnSpc>
              <a:spcBef>
                <a:spcPts val="0"/>
              </a:spcBef>
              <a:spcAft>
                <a:spcPts val="0"/>
              </a:spcAft>
              <a:buFont typeface="Arial" panose="020B0604020202020204" pitchFamily="34" charset="0"/>
              <a:buNone/>
              <a:defRPr sz="100">
                <a:solidFill>
                  <a:schemeClr val="bg1"/>
                </a:solidFill>
              </a:defRPr>
            </a:lvl1pPr>
            <a:lvl2pPr marL="0" indent="0">
              <a:lnSpc>
                <a:spcPct val="100000"/>
              </a:lnSpc>
              <a:spcBef>
                <a:spcPts val="0"/>
              </a:spcBef>
              <a:spcAft>
                <a:spcPts val="0"/>
              </a:spcAft>
              <a:buFont typeface="Arial" panose="020B0604020202020204" pitchFamily="34" charset="0"/>
              <a:buNone/>
              <a:defRPr sz="100">
                <a:solidFill>
                  <a:schemeClr val="bg1"/>
                </a:solidFill>
              </a:defRPr>
            </a:lvl2pPr>
            <a:lvl3pPr marL="0" indent="0">
              <a:lnSpc>
                <a:spcPct val="100000"/>
              </a:lnSpc>
              <a:spcBef>
                <a:spcPts val="0"/>
              </a:spcBef>
              <a:spcAft>
                <a:spcPts val="0"/>
              </a:spcAft>
              <a:buNone/>
              <a:defRPr sz="100">
                <a:solidFill>
                  <a:schemeClr val="bg1"/>
                </a:solidFill>
              </a:defRPr>
            </a:lvl3pPr>
            <a:lvl4pPr marL="0" indent="0">
              <a:lnSpc>
                <a:spcPct val="100000"/>
              </a:lnSpc>
              <a:spcBef>
                <a:spcPts val="0"/>
              </a:spcBef>
              <a:spcAft>
                <a:spcPts val="0"/>
              </a:spcAft>
              <a:buNone/>
              <a:defRPr sz="100">
                <a:solidFill>
                  <a:schemeClr val="bg1"/>
                </a:solidFill>
              </a:defRPr>
            </a:lvl4pPr>
            <a:lvl5pPr marL="0" indent="0">
              <a:lnSpc>
                <a:spcPct val="100000"/>
              </a:lnSpc>
              <a:spcBef>
                <a:spcPts val="0"/>
              </a:spcBef>
              <a:spcAft>
                <a:spcPts val="0"/>
              </a:spcAft>
              <a:buNone/>
              <a:defRPr sz="100">
                <a:solidFill>
                  <a:schemeClr val="bg1"/>
                </a:solidFill>
              </a:defRPr>
            </a:lvl5pPr>
            <a:lvl6pPr marL="0" indent="0">
              <a:lnSpc>
                <a:spcPct val="100000"/>
              </a:lnSpc>
              <a:spcBef>
                <a:spcPts val="0"/>
              </a:spcBef>
              <a:spcAft>
                <a:spcPts val="0"/>
              </a:spcAft>
              <a:buNone/>
              <a:defRPr sz="100">
                <a:solidFill>
                  <a:schemeClr val="bg1"/>
                </a:solidFill>
              </a:defRPr>
            </a:lvl6pPr>
            <a:lvl7pPr marL="0" indent="0">
              <a:lnSpc>
                <a:spcPct val="100000"/>
              </a:lnSpc>
              <a:spcBef>
                <a:spcPts val="0"/>
              </a:spcBef>
              <a:spcAft>
                <a:spcPts val="0"/>
              </a:spcAft>
              <a:buNone/>
              <a:defRPr sz="100">
                <a:solidFill>
                  <a:schemeClr val="bg1"/>
                </a:solidFill>
              </a:defRPr>
            </a:lvl7pPr>
            <a:lvl8pPr marL="0" indent="0">
              <a:lnSpc>
                <a:spcPct val="100000"/>
              </a:lnSpc>
              <a:spcBef>
                <a:spcPts val="0"/>
              </a:spcBef>
              <a:spcAft>
                <a:spcPts val="0"/>
              </a:spcAft>
              <a:buNone/>
              <a:defRPr sz="100">
                <a:solidFill>
                  <a:schemeClr val="bg1"/>
                </a:solidFill>
              </a:defRPr>
            </a:lvl8pPr>
            <a:lvl9pPr marL="0" indent="0">
              <a:lnSpc>
                <a:spcPct val="100000"/>
              </a:lnSpc>
              <a:spcBef>
                <a:spcPts val="0"/>
              </a:spcBef>
              <a:spcAft>
                <a:spcPts val="0"/>
              </a:spcAft>
              <a:buNone/>
              <a:defRPr sz="100">
                <a:solidFill>
                  <a:schemeClr val="bg1"/>
                </a:solidFill>
              </a:defRPr>
            </a:lvl9pPr>
          </a:lstStyle>
          <a:p>
            <a:pPr lvl="0"/>
            <a:r>
              <a:rPr lang="en-GB"/>
              <a:t> </a:t>
            </a:r>
          </a:p>
        </p:txBody>
      </p:sp>
      <p:sp>
        <p:nvSpPr>
          <p:cNvPr id="2" name="Titel 1"/>
          <p:cNvSpPr>
            <a:spLocks noGrp="1"/>
          </p:cNvSpPr>
          <p:nvPr>
            <p:ph type="ctrTitle" hasCustomPrompt="1"/>
          </p:nvPr>
        </p:nvSpPr>
        <p:spPr bwMode="gray">
          <a:xfrm>
            <a:off x="1199456" y="333375"/>
            <a:ext cx="8208000" cy="3239002"/>
          </a:xfrm>
        </p:spPr>
        <p:txBody>
          <a:bodyPr tIns="0" bIns="0" anchor="b"/>
          <a:lstStyle>
            <a:lvl1pPr algn="l">
              <a:lnSpc>
                <a:spcPct val="90000"/>
              </a:lnSpc>
              <a:defRPr sz="6600" b="1" i="0" spc="-150" baseline="0">
                <a:solidFill>
                  <a:schemeClr val="bg1"/>
                </a:solidFill>
                <a:latin typeface="+mj-lt"/>
              </a:defRPr>
            </a:lvl1pPr>
          </a:lstStyle>
          <a:p>
            <a:r>
              <a:rPr lang="en-GB"/>
              <a:t>Click to edit title</a:t>
            </a:r>
          </a:p>
        </p:txBody>
      </p:sp>
      <p:sp>
        <p:nvSpPr>
          <p:cNvPr id="3" name="Untertitel 2"/>
          <p:cNvSpPr>
            <a:spLocks noGrp="1"/>
          </p:cNvSpPr>
          <p:nvPr>
            <p:ph type="subTitle" idx="1" hasCustomPrompt="1"/>
          </p:nvPr>
        </p:nvSpPr>
        <p:spPr bwMode="gray">
          <a:xfrm>
            <a:off x="1199456" y="3716313"/>
            <a:ext cx="8208000" cy="720000"/>
          </a:xfrm>
        </p:spPr>
        <p:txBody>
          <a:bodyPr/>
          <a:lstStyle>
            <a:lvl1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1pPr>
            <a:lvl2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2pPr>
            <a:lvl3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3pPr>
            <a:lvl4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4pPr>
            <a:lvl5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5pPr>
            <a:lvl6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6pPr>
            <a:lvl7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7pPr>
            <a:lvl8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8pPr>
            <a:lvl9pPr marL="0" indent="0" algn="l">
              <a:lnSpc>
                <a:spcPct val="110000"/>
              </a:lnSpc>
              <a:spcBef>
                <a:spcPts val="0"/>
              </a:spcBef>
              <a:spcAft>
                <a:spcPts val="0"/>
              </a:spcAft>
              <a:buFont typeface="Arial" panose="020B0604020202020204" pitchFamily="34" charset="0"/>
              <a:buNone/>
              <a:defRPr sz="2000" b="0" spc="-50" baseline="0">
                <a:solidFill>
                  <a:schemeClr val="bg1"/>
                </a:solidFill>
                <a:latin typeface="+mn-lt"/>
              </a:defRPr>
            </a:lvl9pPr>
          </a:lstStyle>
          <a:p>
            <a:r>
              <a:rPr lang="en-GB"/>
              <a:t>Click to edit subline</a:t>
            </a:r>
          </a:p>
          <a:p>
            <a:pPr lvl="1"/>
            <a:r>
              <a:rPr lang="en-GB"/>
              <a:t>Level 2</a:t>
            </a:r>
          </a:p>
        </p:txBody>
      </p:sp>
      <p:sp>
        <p:nvSpPr>
          <p:cNvPr id="6" name="Text Placeholder 5">
            <a:extLst>
              <a:ext uri="{FF2B5EF4-FFF2-40B4-BE49-F238E27FC236}">
                <a16:creationId xmlns:a16="http://schemas.microsoft.com/office/drawing/2014/main" id="{B82FBF00-184A-445D-86C9-C33582C67623}"/>
              </a:ext>
            </a:extLst>
          </p:cNvPr>
          <p:cNvSpPr>
            <a:spLocks noGrp="1"/>
          </p:cNvSpPr>
          <p:nvPr>
            <p:ph type="body" sz="quarter" idx="14" hasCustomPrompt="1"/>
          </p:nvPr>
        </p:nvSpPr>
        <p:spPr bwMode="gray">
          <a:xfrm>
            <a:off x="255600" y="360000"/>
            <a:ext cx="342000" cy="460800"/>
          </a:xfrm>
          <a:blipFill>
            <a:blip r:embed="rId3" cstate="print">
              <a:extLst>
                <a:ext uri="{28A0092B-C50C-407E-A947-70E740481C1C}">
                  <a14:useLocalDpi xmlns:a14="http://schemas.microsoft.com/office/drawing/2010/main"/>
                </a:ext>
              </a:extLst>
            </a:blip>
            <a:stretch>
              <a:fillRect/>
            </a:stretch>
          </a:blipFill>
        </p:spPr>
        <p:txBody>
          <a:bodyPr/>
          <a:lstStyle>
            <a:lvl1pPr marL="0" indent="0">
              <a:lnSpc>
                <a:spcPct val="100000"/>
              </a:lnSpc>
              <a:spcBef>
                <a:spcPts val="0"/>
              </a:spcBef>
              <a:spcAft>
                <a:spcPts val="0"/>
              </a:spcAft>
              <a:buFont typeface="Arial" panose="020B0604020202020204" pitchFamily="34" charset="0"/>
              <a:buNone/>
              <a:defRPr sz="100">
                <a:solidFill>
                  <a:schemeClr val="bg1"/>
                </a:solidFill>
              </a:defRPr>
            </a:lvl1pPr>
            <a:lvl2pPr marL="0" indent="0">
              <a:lnSpc>
                <a:spcPct val="100000"/>
              </a:lnSpc>
              <a:spcBef>
                <a:spcPts val="0"/>
              </a:spcBef>
              <a:spcAft>
                <a:spcPts val="0"/>
              </a:spcAft>
              <a:buFont typeface="Arial" panose="020B0604020202020204" pitchFamily="34" charset="0"/>
              <a:buNone/>
              <a:defRPr sz="100">
                <a:solidFill>
                  <a:schemeClr val="bg1"/>
                </a:solidFill>
              </a:defRPr>
            </a:lvl2pPr>
            <a:lvl3pPr marL="0" indent="0">
              <a:lnSpc>
                <a:spcPct val="100000"/>
              </a:lnSpc>
              <a:spcBef>
                <a:spcPts val="0"/>
              </a:spcBef>
              <a:spcAft>
                <a:spcPts val="0"/>
              </a:spcAft>
              <a:buNone/>
              <a:defRPr sz="100">
                <a:solidFill>
                  <a:schemeClr val="bg1"/>
                </a:solidFill>
              </a:defRPr>
            </a:lvl3pPr>
            <a:lvl4pPr marL="0" indent="0">
              <a:lnSpc>
                <a:spcPct val="100000"/>
              </a:lnSpc>
              <a:spcBef>
                <a:spcPts val="0"/>
              </a:spcBef>
              <a:spcAft>
                <a:spcPts val="0"/>
              </a:spcAft>
              <a:buNone/>
              <a:defRPr sz="100">
                <a:solidFill>
                  <a:schemeClr val="bg1"/>
                </a:solidFill>
              </a:defRPr>
            </a:lvl4pPr>
            <a:lvl5pPr marL="0" indent="0">
              <a:lnSpc>
                <a:spcPct val="100000"/>
              </a:lnSpc>
              <a:spcBef>
                <a:spcPts val="0"/>
              </a:spcBef>
              <a:spcAft>
                <a:spcPts val="0"/>
              </a:spcAft>
              <a:buNone/>
              <a:defRPr sz="100">
                <a:solidFill>
                  <a:schemeClr val="bg1"/>
                </a:solidFill>
              </a:defRPr>
            </a:lvl5pPr>
            <a:lvl6pPr marL="0" indent="0">
              <a:lnSpc>
                <a:spcPct val="100000"/>
              </a:lnSpc>
              <a:spcBef>
                <a:spcPts val="0"/>
              </a:spcBef>
              <a:spcAft>
                <a:spcPts val="0"/>
              </a:spcAft>
              <a:buNone/>
              <a:defRPr sz="100">
                <a:solidFill>
                  <a:schemeClr val="bg1"/>
                </a:solidFill>
              </a:defRPr>
            </a:lvl6pPr>
            <a:lvl7pPr marL="0" indent="0">
              <a:lnSpc>
                <a:spcPct val="100000"/>
              </a:lnSpc>
              <a:spcBef>
                <a:spcPts val="0"/>
              </a:spcBef>
              <a:spcAft>
                <a:spcPts val="0"/>
              </a:spcAft>
              <a:buNone/>
              <a:defRPr sz="100">
                <a:solidFill>
                  <a:schemeClr val="bg1"/>
                </a:solidFill>
              </a:defRPr>
            </a:lvl7pPr>
            <a:lvl8pPr marL="0" indent="0">
              <a:lnSpc>
                <a:spcPct val="100000"/>
              </a:lnSpc>
              <a:spcBef>
                <a:spcPts val="0"/>
              </a:spcBef>
              <a:spcAft>
                <a:spcPts val="0"/>
              </a:spcAft>
              <a:buNone/>
              <a:defRPr sz="100">
                <a:solidFill>
                  <a:schemeClr val="bg1"/>
                </a:solidFill>
              </a:defRPr>
            </a:lvl8pPr>
            <a:lvl9pPr marL="0" indent="0">
              <a:lnSpc>
                <a:spcPct val="100000"/>
              </a:lnSpc>
              <a:spcBef>
                <a:spcPts val="0"/>
              </a:spcBef>
              <a:spcAft>
                <a:spcPts val="0"/>
              </a:spcAft>
              <a:buNone/>
              <a:defRPr sz="100">
                <a:solidFill>
                  <a:schemeClr val="bg1"/>
                </a:solidFill>
              </a:defRPr>
            </a:lvl9pPr>
          </a:lstStyle>
          <a:p>
            <a:pPr lvl="0"/>
            <a:r>
              <a:rPr lang="en-GB"/>
              <a:t> </a:t>
            </a:r>
          </a:p>
        </p:txBody>
      </p:sp>
      <p:sp>
        <p:nvSpPr>
          <p:cNvPr id="9" name="Text Placeholder 4">
            <a:extLst>
              <a:ext uri="{FF2B5EF4-FFF2-40B4-BE49-F238E27FC236}">
                <a16:creationId xmlns:a16="http://schemas.microsoft.com/office/drawing/2014/main" id="{E6E9A991-EE31-4DB7-89CA-2351FF78238B}"/>
              </a:ext>
            </a:extLst>
          </p:cNvPr>
          <p:cNvSpPr>
            <a:spLocks noGrp="1"/>
          </p:cNvSpPr>
          <p:nvPr>
            <p:ph type="body" sz="quarter" idx="16" hasCustomPrompt="1"/>
          </p:nvPr>
        </p:nvSpPr>
        <p:spPr>
          <a:xfrm>
            <a:off x="1199456" y="5697252"/>
            <a:ext cx="8208912" cy="684076"/>
          </a:xfrm>
        </p:spPr>
        <p:txBody>
          <a:bodyPr anchor="b"/>
          <a:lstStyle>
            <a:lvl1pPr marL="0" indent="0">
              <a:spcBef>
                <a:spcPts val="0"/>
              </a:spcBef>
              <a:spcAft>
                <a:spcPts val="0"/>
              </a:spcAft>
              <a:buFont typeface="Arial" panose="020B0604020202020204" pitchFamily="34" charset="0"/>
              <a:buNone/>
              <a:defRPr>
                <a:solidFill>
                  <a:schemeClr val="bg1"/>
                </a:solidFill>
              </a:defRPr>
            </a:lvl1pPr>
            <a:lvl2pPr marL="0" indent="0">
              <a:spcBef>
                <a:spcPts val="0"/>
              </a:spcBef>
              <a:spcAft>
                <a:spcPts val="0"/>
              </a:spcAft>
              <a:buNone/>
              <a:defRPr>
                <a:solidFill>
                  <a:schemeClr val="bg1"/>
                </a:solidFill>
              </a:defRPr>
            </a:lvl2pPr>
            <a:lvl3pPr marL="0" indent="0">
              <a:spcBef>
                <a:spcPts val="0"/>
              </a:spcBef>
              <a:spcAft>
                <a:spcPts val="0"/>
              </a:spcAft>
              <a:buNone/>
              <a:defRPr>
                <a:solidFill>
                  <a:schemeClr val="bg1"/>
                </a:solidFill>
              </a:defRPr>
            </a:lvl3pPr>
            <a:lvl4pPr marL="0" indent="0">
              <a:spcBef>
                <a:spcPts val="0"/>
              </a:spcBef>
              <a:spcAft>
                <a:spcPts val="0"/>
              </a:spcAft>
              <a:buNone/>
              <a:defRPr>
                <a:solidFill>
                  <a:schemeClr val="bg1"/>
                </a:solidFill>
              </a:defRPr>
            </a:lvl4pPr>
            <a:lvl5pPr marL="0" indent="0">
              <a:spcBef>
                <a:spcPts val="0"/>
              </a:spcBef>
              <a:spcAft>
                <a:spcPts val="0"/>
              </a:spcAft>
              <a:buNone/>
              <a:defRPr>
                <a:solidFill>
                  <a:schemeClr val="bg1"/>
                </a:solidFill>
              </a:defRPr>
            </a:lvl5pPr>
            <a:lvl6pPr marL="0" indent="0">
              <a:spcBef>
                <a:spcPts val="0"/>
              </a:spcBef>
              <a:spcAft>
                <a:spcPts val="0"/>
              </a:spcAft>
              <a:buNone/>
              <a:defRPr>
                <a:solidFill>
                  <a:schemeClr val="bg1"/>
                </a:solidFill>
              </a:defRPr>
            </a:lvl6pPr>
            <a:lvl7pPr marL="0" indent="0">
              <a:spcBef>
                <a:spcPts val="0"/>
              </a:spcBef>
              <a:spcAft>
                <a:spcPts val="0"/>
              </a:spcAft>
              <a:buNone/>
              <a:defRPr>
                <a:solidFill>
                  <a:schemeClr val="bg1"/>
                </a:solidFill>
              </a:defRPr>
            </a:lvl7pPr>
            <a:lvl8pPr marL="0" indent="0">
              <a:spcBef>
                <a:spcPts val="0"/>
              </a:spcBef>
              <a:spcAft>
                <a:spcPts val="0"/>
              </a:spcAft>
              <a:buNone/>
              <a:defRPr>
                <a:solidFill>
                  <a:schemeClr val="bg1"/>
                </a:solidFill>
              </a:defRPr>
            </a:lvl8pPr>
            <a:lvl9pPr marL="0" indent="0">
              <a:spcBef>
                <a:spcPts val="0"/>
              </a:spcBef>
              <a:spcAft>
                <a:spcPts val="0"/>
              </a:spcAft>
              <a:buNone/>
              <a:defRPr>
                <a:solidFill>
                  <a:schemeClr val="bg1"/>
                </a:solidFill>
              </a:defRPr>
            </a:lvl9pPr>
          </a:lstStyle>
          <a:p>
            <a:r>
              <a:rPr lang="en-GB"/>
              <a:t>C2 Internal</a:t>
            </a:r>
          </a:p>
        </p:txBody>
      </p:sp>
    </p:spTree>
    <p:extLst>
      <p:ext uri="{BB962C8B-B14F-4D97-AF65-F5344CB8AC3E}">
        <p14:creationId xmlns:p14="http://schemas.microsoft.com/office/powerpoint/2010/main" val="179506188"/>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Only Title">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bwMode="black"/>
        <p:txBody>
          <a:bodyPr/>
          <a:lstStyle/>
          <a:p>
            <a:r>
              <a:rPr lang="en-US"/>
              <a:t>Introduction to Telemetry </a:t>
            </a:r>
            <a:endParaRPr lang="en-GB"/>
          </a:p>
        </p:txBody>
      </p:sp>
      <p:sp>
        <p:nvSpPr>
          <p:cNvPr id="6" name="Foliennummernplatzhalter 5"/>
          <p:cNvSpPr>
            <a:spLocks noGrp="1"/>
          </p:cNvSpPr>
          <p:nvPr>
            <p:ph type="sldNum" sz="quarter" idx="12"/>
          </p:nvPr>
        </p:nvSpPr>
        <p:spPr bwMode="black"/>
        <p:txBody>
          <a:bodyPr/>
          <a:lstStyle/>
          <a:p>
            <a:fld id="{8FF9B0DE-3FEB-4AA0-B465-B80EF7C1333D}" type="slidenum">
              <a:rPr lang="en-GB" smtClean="0"/>
              <a:t>‹#›</a:t>
            </a:fld>
            <a:endParaRPr lang="en-GB"/>
          </a:p>
        </p:txBody>
      </p:sp>
      <p:sp>
        <p:nvSpPr>
          <p:cNvPr id="12" name="Titel 11"/>
          <p:cNvSpPr>
            <a:spLocks noGrp="1"/>
          </p:cNvSpPr>
          <p:nvPr>
            <p:ph type="title" hasCustomPrompt="1"/>
          </p:nvPr>
        </p:nvSpPr>
        <p:spPr bwMode="black">
          <a:xfrm>
            <a:off x="1199455" y="332656"/>
            <a:ext cx="10512000" cy="720000"/>
          </a:xfrm>
        </p:spPr>
        <p:txBody>
          <a:bodyPr/>
          <a:lstStyle>
            <a:lvl1pPr>
              <a:defRPr/>
            </a:lvl1pPr>
          </a:lstStyle>
          <a:p>
            <a:r>
              <a:rPr lang="en-GB"/>
              <a:t>Click to edit title</a:t>
            </a:r>
          </a:p>
        </p:txBody>
      </p:sp>
    </p:spTree>
    <p:extLst>
      <p:ext uri="{BB962C8B-B14F-4D97-AF65-F5344CB8AC3E}">
        <p14:creationId xmlns:p14="http://schemas.microsoft.com/office/powerpoint/2010/main" val="1247954465"/>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Empty">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bwMode="black"/>
        <p:txBody>
          <a:bodyPr/>
          <a:lstStyle/>
          <a:p>
            <a:r>
              <a:rPr lang="en-GB"/>
              <a:t>Author, Date, Presentation title, C0 classification</a:t>
            </a:r>
          </a:p>
        </p:txBody>
      </p:sp>
      <p:sp>
        <p:nvSpPr>
          <p:cNvPr id="6" name="Foliennummernplatzhalter 5"/>
          <p:cNvSpPr>
            <a:spLocks noGrp="1"/>
          </p:cNvSpPr>
          <p:nvPr>
            <p:ph type="sldNum" sz="quarter" idx="12"/>
          </p:nvPr>
        </p:nvSpPr>
        <p:spPr bwMode="black"/>
        <p:txBody>
          <a:bodyPr/>
          <a:lstStyle/>
          <a:p>
            <a:fld id="{8FF9B0DE-3FEB-4AA0-B465-B80EF7C1333D}" type="slidenum">
              <a:rPr lang="en-GB" smtClean="0"/>
              <a:t>‹#›</a:t>
            </a:fld>
            <a:endParaRPr lang="en-GB"/>
          </a:p>
        </p:txBody>
      </p:sp>
    </p:spTree>
    <p:extLst>
      <p:ext uri="{BB962C8B-B14F-4D97-AF65-F5344CB8AC3E}">
        <p14:creationId xmlns:p14="http://schemas.microsoft.com/office/powerpoint/2010/main" val="120767437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BDF6-FBD2-40AF-9486-BB4A908B2A31}"/>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6FAC614F-9AF2-40AF-A811-367A6AFA5E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8E787B81-7873-4625-90C6-65B7D39F68FA}"/>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7D062558-7E3E-4F68-94CA-8F448DCC8E48}"/>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2A3E61FB-1357-46F5-903C-1994E98B264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09938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D0C7-725B-4BFF-9522-83239C8F81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de-CH"/>
          </a:p>
        </p:txBody>
      </p:sp>
      <p:sp>
        <p:nvSpPr>
          <p:cNvPr id="3" name="Text Placeholder 2">
            <a:extLst>
              <a:ext uri="{FF2B5EF4-FFF2-40B4-BE49-F238E27FC236}">
                <a16:creationId xmlns:a16="http://schemas.microsoft.com/office/drawing/2014/main" id="{C97E1048-3DC5-4B9C-899F-DED6314AE2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B5DBFD-FBBF-4914-87A2-F3A61F56DED9}"/>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EB7571A4-73D2-444B-9013-7EFE083B18DF}"/>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C7CCFB92-7142-4854-ACC6-4129F01E705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3903720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6279-2318-4AD6-A5F8-75FAC2F47DDA}"/>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7AD0583D-F808-46BC-A112-FEA6430F47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Content Placeholder 3">
            <a:extLst>
              <a:ext uri="{FF2B5EF4-FFF2-40B4-BE49-F238E27FC236}">
                <a16:creationId xmlns:a16="http://schemas.microsoft.com/office/drawing/2014/main" id="{4FE9A202-30E0-43D7-8764-65A6F84FDD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Date Placeholder 4">
            <a:extLst>
              <a:ext uri="{FF2B5EF4-FFF2-40B4-BE49-F238E27FC236}">
                <a16:creationId xmlns:a16="http://schemas.microsoft.com/office/drawing/2014/main" id="{32791E6B-307F-487A-ACE7-95C6B653CB57}"/>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6" name="Footer Placeholder 5">
            <a:extLst>
              <a:ext uri="{FF2B5EF4-FFF2-40B4-BE49-F238E27FC236}">
                <a16:creationId xmlns:a16="http://schemas.microsoft.com/office/drawing/2014/main" id="{2621F60B-CB79-4100-B5DF-1E9EA55C1EE4}"/>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8193C06A-1F3A-41DA-8ED0-F1B0534320A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78735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37BF-12E0-4609-8885-BA3B61207024}"/>
              </a:ext>
            </a:extLst>
          </p:cNvPr>
          <p:cNvSpPr>
            <a:spLocks noGrp="1"/>
          </p:cNvSpPr>
          <p:nvPr>
            <p:ph type="title"/>
          </p:nvPr>
        </p:nvSpPr>
        <p:spPr>
          <a:xfrm>
            <a:off x="839788" y="365125"/>
            <a:ext cx="10515600" cy="1325563"/>
          </a:xfrm>
        </p:spPr>
        <p:txBody>
          <a:bodyPr/>
          <a:lstStyle/>
          <a:p>
            <a:r>
              <a:rPr lang="en-US"/>
              <a:t>Click to edit Master title style</a:t>
            </a:r>
            <a:endParaRPr lang="de-CH"/>
          </a:p>
        </p:txBody>
      </p:sp>
      <p:sp>
        <p:nvSpPr>
          <p:cNvPr id="3" name="Text Placeholder 2">
            <a:extLst>
              <a:ext uri="{FF2B5EF4-FFF2-40B4-BE49-F238E27FC236}">
                <a16:creationId xmlns:a16="http://schemas.microsoft.com/office/drawing/2014/main" id="{41D6F202-5F12-4652-B24C-DE18E1A337B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BF7499-BB9D-474C-80E4-FBDD9AF94F7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a:extLst>
              <a:ext uri="{FF2B5EF4-FFF2-40B4-BE49-F238E27FC236}">
                <a16:creationId xmlns:a16="http://schemas.microsoft.com/office/drawing/2014/main" id="{1FE8ABCD-03D9-487D-A401-5C46542B96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290E7B8-775C-4651-8505-06EEF69C7C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7" name="Date Placeholder 6">
            <a:extLst>
              <a:ext uri="{FF2B5EF4-FFF2-40B4-BE49-F238E27FC236}">
                <a16:creationId xmlns:a16="http://schemas.microsoft.com/office/drawing/2014/main" id="{5EE55546-7C7E-4AE1-B224-70E058A04CB8}"/>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8" name="Footer Placeholder 7">
            <a:extLst>
              <a:ext uri="{FF2B5EF4-FFF2-40B4-BE49-F238E27FC236}">
                <a16:creationId xmlns:a16="http://schemas.microsoft.com/office/drawing/2014/main" id="{0A87DA8F-0A89-45FF-A3CC-8973287CFF46}"/>
              </a:ext>
            </a:extLst>
          </p:cNvPr>
          <p:cNvSpPr>
            <a:spLocks noGrp="1"/>
          </p:cNvSpPr>
          <p:nvPr>
            <p:ph type="ftr" sz="quarter" idx="11"/>
          </p:nvPr>
        </p:nvSpPr>
        <p:spPr/>
        <p:txBody>
          <a:bodyPr/>
          <a:lstStyle/>
          <a:p>
            <a:endParaRPr lang="de-CH"/>
          </a:p>
        </p:txBody>
      </p:sp>
      <p:sp>
        <p:nvSpPr>
          <p:cNvPr id="9" name="Slide Number Placeholder 8">
            <a:extLst>
              <a:ext uri="{FF2B5EF4-FFF2-40B4-BE49-F238E27FC236}">
                <a16:creationId xmlns:a16="http://schemas.microsoft.com/office/drawing/2014/main" id="{D52A632D-9625-4B76-A006-24C009E135A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800053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2A4D9-592C-47DB-A38B-6773D38A3113}"/>
              </a:ext>
            </a:extLst>
          </p:cNvPr>
          <p:cNvSpPr>
            <a:spLocks noGrp="1"/>
          </p:cNvSpPr>
          <p:nvPr>
            <p:ph type="title"/>
          </p:nvPr>
        </p:nvSpPr>
        <p:spPr/>
        <p:txBody>
          <a:bodyPr/>
          <a:lstStyle/>
          <a:p>
            <a:r>
              <a:rPr lang="en-US"/>
              <a:t>Click to edit Master title style</a:t>
            </a:r>
            <a:endParaRPr lang="de-CH"/>
          </a:p>
        </p:txBody>
      </p:sp>
      <p:sp>
        <p:nvSpPr>
          <p:cNvPr id="3" name="Date Placeholder 2">
            <a:extLst>
              <a:ext uri="{FF2B5EF4-FFF2-40B4-BE49-F238E27FC236}">
                <a16:creationId xmlns:a16="http://schemas.microsoft.com/office/drawing/2014/main" id="{30F8F040-BDDF-4877-8526-169F2DA14C15}"/>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4" name="Footer Placeholder 3">
            <a:extLst>
              <a:ext uri="{FF2B5EF4-FFF2-40B4-BE49-F238E27FC236}">
                <a16:creationId xmlns:a16="http://schemas.microsoft.com/office/drawing/2014/main" id="{7E90B3BB-C496-4AF5-8EB6-7559F47A6841}"/>
              </a:ext>
            </a:extLst>
          </p:cNvPr>
          <p:cNvSpPr>
            <a:spLocks noGrp="1"/>
          </p:cNvSpPr>
          <p:nvPr>
            <p:ph type="ftr" sz="quarter" idx="11"/>
          </p:nvPr>
        </p:nvSpPr>
        <p:spPr/>
        <p:txBody>
          <a:bodyPr/>
          <a:lstStyle/>
          <a:p>
            <a:endParaRPr lang="de-CH"/>
          </a:p>
        </p:txBody>
      </p:sp>
      <p:sp>
        <p:nvSpPr>
          <p:cNvPr id="5" name="Slide Number Placeholder 4">
            <a:extLst>
              <a:ext uri="{FF2B5EF4-FFF2-40B4-BE49-F238E27FC236}">
                <a16:creationId xmlns:a16="http://schemas.microsoft.com/office/drawing/2014/main" id="{87FE77DB-3A65-40BB-95CE-131D701F68B3}"/>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749343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6202C-9526-41D5-A80B-2DF289677874}"/>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3" name="Footer Placeholder 2">
            <a:extLst>
              <a:ext uri="{FF2B5EF4-FFF2-40B4-BE49-F238E27FC236}">
                <a16:creationId xmlns:a16="http://schemas.microsoft.com/office/drawing/2014/main" id="{1E3DB588-08C7-4A6C-AB92-AA66E93DA399}"/>
              </a:ext>
            </a:extLst>
          </p:cNvPr>
          <p:cNvSpPr>
            <a:spLocks noGrp="1"/>
          </p:cNvSpPr>
          <p:nvPr>
            <p:ph type="ftr" sz="quarter" idx="11"/>
          </p:nvPr>
        </p:nvSpPr>
        <p:spPr/>
        <p:txBody>
          <a:bodyPr/>
          <a:lstStyle/>
          <a:p>
            <a:endParaRPr lang="de-CH"/>
          </a:p>
        </p:txBody>
      </p:sp>
      <p:sp>
        <p:nvSpPr>
          <p:cNvPr id="4" name="Slide Number Placeholder 3">
            <a:extLst>
              <a:ext uri="{FF2B5EF4-FFF2-40B4-BE49-F238E27FC236}">
                <a16:creationId xmlns:a16="http://schemas.microsoft.com/office/drawing/2014/main" id="{726035E7-88C8-4D96-B785-776340A7BD1B}"/>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458112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C2E0B-BAAE-488E-8A9B-5E2F972818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Content Placeholder 2">
            <a:extLst>
              <a:ext uri="{FF2B5EF4-FFF2-40B4-BE49-F238E27FC236}">
                <a16:creationId xmlns:a16="http://schemas.microsoft.com/office/drawing/2014/main" id="{308C22BD-ADB1-4F08-B9D6-E993F811FC6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Text Placeholder 3">
            <a:extLst>
              <a:ext uri="{FF2B5EF4-FFF2-40B4-BE49-F238E27FC236}">
                <a16:creationId xmlns:a16="http://schemas.microsoft.com/office/drawing/2014/main" id="{CB329BCF-9547-4664-BC89-023CF460CD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B46FE1-476B-4893-8CD9-264AC97F89A0}"/>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6" name="Footer Placeholder 5">
            <a:extLst>
              <a:ext uri="{FF2B5EF4-FFF2-40B4-BE49-F238E27FC236}">
                <a16:creationId xmlns:a16="http://schemas.microsoft.com/office/drawing/2014/main" id="{7235B88A-2D78-46C2-BBA5-A7E4B6C778E0}"/>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1CFBCD13-0D0A-4531-9C78-280B19232CD6}"/>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8489552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82F91-0DE7-463A-B320-CFD88985B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de-CH"/>
          </a:p>
        </p:txBody>
      </p:sp>
      <p:sp>
        <p:nvSpPr>
          <p:cNvPr id="3" name="Picture Placeholder 2">
            <a:extLst>
              <a:ext uri="{FF2B5EF4-FFF2-40B4-BE49-F238E27FC236}">
                <a16:creationId xmlns:a16="http://schemas.microsoft.com/office/drawing/2014/main" id="{DA8FAE06-08B0-40A8-8F3E-C20E2667A7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 Placeholder 3">
            <a:extLst>
              <a:ext uri="{FF2B5EF4-FFF2-40B4-BE49-F238E27FC236}">
                <a16:creationId xmlns:a16="http://schemas.microsoft.com/office/drawing/2014/main" id="{F52DC7CF-A958-437D-97CD-D3E81DB923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C2DCF7-E5CF-40ED-9C23-5F54FB7C501D}"/>
              </a:ext>
            </a:extLst>
          </p:cNvPr>
          <p:cNvSpPr>
            <a:spLocks noGrp="1"/>
          </p:cNvSpPr>
          <p:nvPr>
            <p:ph type="dt" sz="half" idx="10"/>
          </p:nvPr>
        </p:nvSpPr>
        <p:spPr/>
        <p:txBody>
          <a:bodyPr/>
          <a:lstStyle/>
          <a:p>
            <a:fld id="{9E9B238C-2335-4007-98C9-471C02CC43B6}" type="datetimeFigureOut">
              <a:rPr lang="de-CH" smtClean="0"/>
              <a:t>01.11.2025</a:t>
            </a:fld>
            <a:endParaRPr lang="de-CH"/>
          </a:p>
        </p:txBody>
      </p:sp>
      <p:sp>
        <p:nvSpPr>
          <p:cNvPr id="6" name="Footer Placeholder 5">
            <a:extLst>
              <a:ext uri="{FF2B5EF4-FFF2-40B4-BE49-F238E27FC236}">
                <a16:creationId xmlns:a16="http://schemas.microsoft.com/office/drawing/2014/main" id="{46B598A1-F516-4BF3-A1DB-EFB3FD805F93}"/>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24DCE8FE-0171-448F-8772-43B1E4122EF1}"/>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540261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CDFDE9-18F4-48C4-A401-3E984B3925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de-CH"/>
          </a:p>
        </p:txBody>
      </p:sp>
      <p:sp>
        <p:nvSpPr>
          <p:cNvPr id="3" name="Text Placeholder 2">
            <a:extLst>
              <a:ext uri="{FF2B5EF4-FFF2-40B4-BE49-F238E27FC236}">
                <a16:creationId xmlns:a16="http://schemas.microsoft.com/office/drawing/2014/main" id="{E517C9F2-47EC-46EF-9DAA-721B9E5EF3D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B3B2DCEB-FFB0-4E16-B62A-C5FBA3476A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9B238C-2335-4007-98C9-471C02CC43B6}" type="datetimeFigureOut">
              <a:rPr lang="de-CH" smtClean="0"/>
              <a:t>01.11.2025</a:t>
            </a:fld>
            <a:endParaRPr lang="de-CH"/>
          </a:p>
        </p:txBody>
      </p:sp>
      <p:sp>
        <p:nvSpPr>
          <p:cNvPr id="5" name="Footer Placeholder 4">
            <a:extLst>
              <a:ext uri="{FF2B5EF4-FFF2-40B4-BE49-F238E27FC236}">
                <a16:creationId xmlns:a16="http://schemas.microsoft.com/office/drawing/2014/main" id="{028C72CA-B967-43BF-81A8-8AE258386D3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Slide Number Placeholder 5">
            <a:extLst>
              <a:ext uri="{FF2B5EF4-FFF2-40B4-BE49-F238E27FC236}">
                <a16:creationId xmlns:a16="http://schemas.microsoft.com/office/drawing/2014/main" id="{EDD67793-ADCE-4178-B0C6-9992EC74B2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C4AC485-25DE-431E-B345-9C0A15BB7F8A}" type="slidenum">
              <a:rPr lang="de-CH" smtClean="0"/>
              <a:t>‹#›</a:t>
            </a:fld>
            <a:endParaRPr lang="de-CH"/>
          </a:p>
        </p:txBody>
      </p:sp>
    </p:spTree>
    <p:extLst>
      <p:ext uri="{BB962C8B-B14F-4D97-AF65-F5344CB8AC3E}">
        <p14:creationId xmlns:p14="http://schemas.microsoft.com/office/powerpoint/2010/main" val="15759566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hyperlink" Target="https://datatracker.ietf.org/doc/html/draft-ietf-nmop-message-broker-telemetry-message" TargetMode="Externa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8" Type="http://schemas.openxmlformats.org/officeDocument/2006/relationships/hyperlink" Target="https://datatracker.ietf.org/doc/html/draft-netana-nmop-yang-anydata-validation" TargetMode="External"/><Relationship Id="rId13" Type="http://schemas.openxmlformats.org/officeDocument/2006/relationships/hyperlink" Target="https://datatracker.ietf.org/doc/html/draft-ietf-nmop-message-broker-telemetry-message" TargetMode="External"/><Relationship Id="rId3" Type="http://schemas.openxmlformats.org/officeDocument/2006/relationships/image" Target="../media/image11.png"/><Relationship Id="rId7" Type="http://schemas.openxmlformats.org/officeDocument/2006/relationships/hyperlink" Target="https://datatracker.ietf.org/doc/html/draft-ietf-netconf-notif-envelope" TargetMode="External"/><Relationship Id="rId12" Type="http://schemas.openxmlformats.org/officeDocument/2006/relationships/hyperlink" Target="https://datatracker.ietf.org/doc/html/draft-ietf-nmop-yang-message-broker-integration"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datatracker.ietf.org/doc/html/draft-ietf-netconf-yp-transport-capabilities" TargetMode="External"/><Relationship Id="rId11" Type="http://schemas.openxmlformats.org/officeDocument/2006/relationships/hyperlink" Target="https://datatracker.ietf.org/doc/html/draft-wilton-netconf-yp-observability" TargetMode="External"/><Relationship Id="rId5" Type="http://schemas.openxmlformats.org/officeDocument/2006/relationships/hyperlink" Target="https://datatracker.ietf.org/doc/html/draft-ietf-netconf-distributed-notif" TargetMode="External"/><Relationship Id="rId10" Type="http://schemas.openxmlformats.org/officeDocument/2006/relationships/hyperlink" Target="https://datatracker.ietf.org/doc/html/draft-ietf-netconf-yang-library-augmentation" TargetMode="External"/><Relationship Id="rId4" Type="http://schemas.openxmlformats.org/officeDocument/2006/relationships/hyperlink" Target="https://datatracker.ietf.org/doc/html/draft-ietf-netconf-udp-notif" TargetMode="External"/><Relationship Id="rId9" Type="http://schemas.openxmlformats.org/officeDocument/2006/relationships/hyperlink" Target="https://datatracker.ietf.org/doc/html/draft-ietf-netconf-yang-notifications-versioning" TargetMode="External"/><Relationship Id="rId14" Type="http://schemas.openxmlformats.org/officeDocument/2006/relationships/hyperlink" Target="https://datatracker.ietf.org/doc/html/draft-netana-nmop-yang-message-broker-message-key"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datatracker.ietf.org/doc/html/draft-ietf-netconf-yang-library-augmentedby" TargetMode="External"/><Relationship Id="rId13" Type="http://schemas.openxmlformats.org/officeDocument/2006/relationships/hyperlink" Target="https://datatracker.ietf.org/doc/html/draft-ietf-netconf-yp-transport-capabilities" TargetMode="External"/><Relationship Id="rId3" Type="http://schemas.openxmlformats.org/officeDocument/2006/relationships/hyperlink" Target="https://datatracker.ietf.org/doc/html/rfc8641" TargetMode="External"/><Relationship Id="rId7" Type="http://schemas.openxmlformats.org/officeDocument/2006/relationships/hyperlink" Target="https://datatracker.ietf.org/doc/html/rfc8525" TargetMode="External"/><Relationship Id="rId12" Type="http://schemas.openxmlformats.org/officeDocument/2006/relationships/hyperlink" Target="https://datatracker.ietf.org/doc/html/rfc9147" TargetMode="External"/><Relationship Id="rId2" Type="http://schemas.openxmlformats.org/officeDocument/2006/relationships/hyperlink" Target="https://datatracker.ietf.org/doc/html/draft-ietf-netconf-udp-notif" TargetMode="External"/><Relationship Id="rId1" Type="http://schemas.openxmlformats.org/officeDocument/2006/relationships/slideLayout" Target="../slideLayouts/slideLayout12.xml"/><Relationship Id="rId6" Type="http://schemas.openxmlformats.org/officeDocument/2006/relationships/hyperlink" Target="https://datatracker.ietf.org/doc/html/rfc9196" TargetMode="External"/><Relationship Id="rId11" Type="http://schemas.openxmlformats.org/officeDocument/2006/relationships/hyperlink" Target="https://www.rfc-editor.org/rfc/rfc6347" TargetMode="External"/><Relationship Id="rId5" Type="http://schemas.openxmlformats.org/officeDocument/2006/relationships/hyperlink" Target="https://datatracker.ietf.org/doc/html/draft-ietf-netconf-yang-notifications-versioning" TargetMode="External"/><Relationship Id="rId10" Type="http://schemas.openxmlformats.org/officeDocument/2006/relationships/hyperlink" Target="https://datatracker.ietf.org/doc/html/rfc9254" TargetMode="External"/><Relationship Id="rId4" Type="http://schemas.openxmlformats.org/officeDocument/2006/relationships/hyperlink" Target="https://datatracker.ietf.org/doc/html/draft-netana-netconf-notif-envelope" TargetMode="External"/><Relationship Id="rId9" Type="http://schemas.openxmlformats.org/officeDocument/2006/relationships/hyperlink" Target="https://datatracker.ietf.org/doc/html/draft-ietf-netconf-distributed-noti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atatracker.ietf.org/doc/html/rfc9127#section-2.6"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datatracker.ietf.org/doc/html/rfc9127#section-2.7" TargetMode="External"/><Relationship Id="rId4" Type="http://schemas.openxmlformats.org/officeDocument/2006/relationships/hyperlink" Target="https://datatracker.ietf.org/doc/html/rfc9127#section-2"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26.xml.rels><?xml version="1.0" encoding="UTF-8" standalone="yes"?>
<Relationships xmlns="http://schemas.openxmlformats.org/package/2006/relationships"><Relationship Id="rId3" Type="http://schemas.openxmlformats.org/officeDocument/2006/relationships/hyperlink" Target="https://datatracker.ietf.org/doc/html/draft-ietf-nmop-message-broker-telemetry-message" TargetMode="External"/><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hyperlink" Target="https://www.network-analytics.org/yp/how-to-deploy.html" TargetMode="External"/><Relationship Id="rId5" Type="http://schemas.openxmlformats.org/officeDocument/2006/relationships/image" Target="../media/image17.png"/><Relationship Id="rId4" Type="http://schemas.openxmlformats.org/officeDocument/2006/relationships/hyperlink" Target="https://datatracker.ietf.org/doc/html/draft-ietf-nmop-yang-message-broker-integration"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network-analytics/ietf-network-analytics-document-status/tree/main/123/Hackathon" TargetMode="External"/><Relationship Id="rId7" Type="http://schemas.openxmlformats.org/officeDocument/2006/relationships/image" Target="../media/image20.png"/><Relationship Id="rId2" Type="http://schemas.openxmlformats.org/officeDocument/2006/relationships/notesSlide" Target="../notesSlides/notesSlide12.xml"/><Relationship Id="rId1" Type="http://schemas.openxmlformats.org/officeDocument/2006/relationships/slideLayout" Target="../slideLayouts/slideLayout1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hyperlink" Target="https://github.com/network-analytics/yang-kafka-integration"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hyperlink" Target="https://github.com/Zephyre777/draft-lincla-netconf-yang-library-augmentation" TargetMode="External"/><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hyperlink" Target="https://github.com/network-analytics/udp-notif-c-collector" TargetMode="External"/><Relationship Id="rId5" Type="http://schemas.openxmlformats.org/officeDocument/2006/relationships/hyperlink" Target="https://github.com/pmacct/pmacct" TargetMode="External"/><Relationship Id="rId4" Type="http://schemas.openxmlformats.org/officeDocument/2006/relationships/hyperlink" Target="https://github.com/NetGauze/NetGauze"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hyperlink" Target="https://datatracker.ietf.org/doc/html/rfc9232" TargetMode="External"/><Relationship Id="rId2" Type="http://schemas.openxmlformats.org/officeDocument/2006/relationships/hyperlink" Target="https://datatracker.ietf.org/doc/html/rfc7950" TargetMode="Externa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3" Type="http://schemas.openxmlformats.org/officeDocument/2006/relationships/hyperlink" Target="https://datatracker.ietf.org/group/nmop/about/" TargetMode="External"/><Relationship Id="rId7"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3.jpg"/><Relationship Id="rId5" Type="http://schemas.openxmlformats.org/officeDocument/2006/relationships/image" Target="../media/image22.png"/><Relationship Id="rId4" Type="http://schemas.openxmlformats.org/officeDocument/2006/relationships/hyperlink" Target="https://www.linkedin.com/pulse/network-analytics-ietf-123-madrid-thomas-graf-jjzge/"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datatracker.ietf.org/doc/html/rfc9196" TargetMode="External"/><Relationship Id="rId3" Type="http://schemas.openxmlformats.org/officeDocument/2006/relationships/hyperlink" Target="https://datatracker.ietf.org/doc/html/draft-ietf-netconf-notif-envelope" TargetMode="External"/><Relationship Id="rId7" Type="http://schemas.openxmlformats.org/officeDocument/2006/relationships/hyperlink" Target="https://datatracker.ietf.org/doc/html/rfc8639"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datatracker.ietf.org/doc/html/rfc9264" TargetMode="External"/><Relationship Id="rId5" Type="http://schemas.openxmlformats.org/officeDocument/2006/relationships/hyperlink" Target="https://datatracker.ietf.org/doc/html/rfc7951" TargetMode="External"/><Relationship Id="rId4" Type="http://schemas.openxmlformats.org/officeDocument/2006/relationships/hyperlink" Target="https://datatracker.ietf.org/doc/html/rfc7950"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datatracker.ietf.org/doc/html/draft-ietf-netconf-yang-notifications-versioning"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hyperlink" Target="https://datatracker.ietf.org/doc/html/rfc9196#section-4" TargetMode="External"/><Relationship Id="rId4" Type="http://schemas.openxmlformats.org/officeDocument/2006/relationships/hyperlink" Target="https://datatracker.ietf.org/doc/html/rfc8641"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datatracker.ietf.org/doc/html/rfc8446" TargetMode="External"/><Relationship Id="rId3" Type="http://schemas.openxmlformats.org/officeDocument/2006/relationships/hyperlink" Target="https://datatracker.ietf.org/doc/html/draft-ietf-netconf-udp-notif" TargetMode="External"/><Relationship Id="rId7" Type="http://schemas.openxmlformats.org/officeDocument/2006/relationships/hyperlink" Target="https://datatracker.ietf.org/doc/html/rfc9147" TargetMode="External"/><Relationship Id="rId2" Type="http://schemas.openxmlformats.org/officeDocument/2006/relationships/hyperlink" Target="https://datatracker.ietf.org/doc/html/draft-ietf-netconf-yp-transport-capabilities" TargetMode="External"/><Relationship Id="rId1" Type="http://schemas.openxmlformats.org/officeDocument/2006/relationships/slideLayout" Target="../slideLayouts/slideLayout2.xml"/><Relationship Id="rId6" Type="http://schemas.openxmlformats.org/officeDocument/2006/relationships/hyperlink" Target="https://datatracker.ietf.org/doc/html/rfc9254" TargetMode="External"/><Relationship Id="rId5" Type="http://schemas.openxmlformats.org/officeDocument/2006/relationships/hyperlink" Target="https://datatracker.ietf.org/doc/html/rfc8040" TargetMode="External"/><Relationship Id="rId4" Type="http://schemas.openxmlformats.org/officeDocument/2006/relationships/hyperlink" Target="https://datatracker.ietf.org/doc/html/draft-ietf-netconf-https-notif" TargetMode="External"/><Relationship Id="rId9" Type="http://schemas.openxmlformats.org/officeDocument/2006/relationships/hyperlink" Target="https://datatracker.ietf.org/doc/html/rfc4254"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datatracker.ietf.org/doc/html/draft-ietf-netconf-yang-library-augmentedby"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datatracker.ietf.org/doc/html/rfc8525"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datatracker.ietf.org/doc/html/rfc8525"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hyperlink" Target="https://datatracker.ietf.org/doc/html/rfc7950" TargetMode="External"/><Relationship Id="rId4" Type="http://schemas.openxmlformats.org/officeDocument/2006/relationships/hyperlink" Target="https://datatracker.ietf.org/doc/html/draft-aelhassany-anydata-validation"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www.rfc-editor.org/rfc/rfc8072"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datatracker.ietf.org/doc/html/draft-ietf-netconf-distributed-notif"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datatracker.ietf.org/doc/html/rfc9127#section-2.6"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hyperlink" Target="https://datatracker.ietf.org/doc/html/rfc9127#section-2"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hyperlink" Target="https://www.confluent.io/thank-you/resources/ebook/kafka-the-definitive-guide/"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rfc-editor.org/rfc/rfc9254#section-3.3" TargetMode="External"/><Relationship Id="rId2" Type="http://schemas.openxmlformats.org/officeDocument/2006/relationships/hyperlink" Target="https://www.kimballgroup.com/data-warehouse-business-intelligence-resources/books/data-warehouse-dw-toolki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hyperlink" Target="https://datatracker.ietf.org/doc/html/draft-ietf-netconf-yang-library-augmentedby" TargetMode="External"/><Relationship Id="rId3" Type="http://schemas.openxmlformats.org/officeDocument/2006/relationships/hyperlink" Target="https://datatracker.ietf.org/doc/html/rfc8641" TargetMode="External"/><Relationship Id="rId7" Type="http://schemas.openxmlformats.org/officeDocument/2006/relationships/hyperlink" Target="https://datatracker.ietf.org/doc/html/rfc8525" TargetMode="External"/><Relationship Id="rId2" Type="http://schemas.openxmlformats.org/officeDocument/2006/relationships/hyperlink" Target="https://datatracker.ietf.org/doc/html/rfc9196" TargetMode="External"/><Relationship Id="rId1" Type="http://schemas.openxmlformats.org/officeDocument/2006/relationships/slideLayout" Target="../slideLayouts/slideLayout12.xml"/><Relationship Id="rId6" Type="http://schemas.openxmlformats.org/officeDocument/2006/relationships/hyperlink" Target="https://datatracker.ietf.org/doc/html/rfc6022" TargetMode="External"/><Relationship Id="rId5" Type="http://schemas.openxmlformats.org/officeDocument/2006/relationships/hyperlink" Target="https://datatracker.ietf.org/doc/html/rfc8343" TargetMode="External"/><Relationship Id="rId4" Type="http://schemas.openxmlformats.org/officeDocument/2006/relationships/hyperlink" Target="https://datatracker.ietf.org/doc/html/rfc8342" TargetMode="External"/><Relationship Id="rId9" Type="http://schemas.openxmlformats.org/officeDocument/2006/relationships/image" Target="../media/image6.emf"/></Relationships>
</file>

<file path=ppt/slides/_rels/slide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1">
            <a:extLst>
              <a:ext uri="{FF2B5EF4-FFF2-40B4-BE49-F238E27FC236}">
                <a16:creationId xmlns:a16="http://schemas.microsoft.com/office/drawing/2014/main" id="{C26208B2-0D10-4C23-B2DE-372A62E98644}"/>
              </a:ext>
            </a:extLst>
          </p:cNvPr>
          <p:cNvSpPr txBox="1">
            <a:spLocks/>
          </p:cNvSpPr>
          <p:nvPr/>
        </p:nvSpPr>
        <p:spPr>
          <a:xfrm>
            <a:off x="606830" y="1365772"/>
            <a:ext cx="11395314" cy="323900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dirty="0"/>
              <a:t>An Architecture for YANG-Push to Message Broker </a:t>
            </a:r>
            <a:r>
              <a:rPr lang="en-US" sz="3400" b="1" dirty="0">
                <a:solidFill>
                  <a:srgbClr val="FF0000"/>
                </a:solidFill>
              </a:rPr>
              <a:t>Integration</a:t>
            </a:r>
            <a:br>
              <a:rPr lang="en-US" sz="3600" b="1" dirty="0"/>
            </a:br>
            <a:r>
              <a:rPr lang="en-US" sz="2800" dirty="0"/>
              <a:t>draft-</a:t>
            </a:r>
            <a:r>
              <a:rPr lang="en-US" sz="2800" dirty="0" err="1"/>
              <a:t>ietf</a:t>
            </a:r>
            <a:r>
              <a:rPr lang="en-US" sz="2800" dirty="0"/>
              <a:t>-</a:t>
            </a:r>
            <a:r>
              <a:rPr lang="en-US" sz="2800" dirty="0" err="1"/>
              <a:t>nmop</a:t>
            </a:r>
            <a:r>
              <a:rPr lang="en-US" sz="2800" dirty="0"/>
              <a:t>-yang-message-broker-integration</a:t>
            </a:r>
          </a:p>
          <a:p>
            <a:endParaRPr lang="en-US" sz="2800" dirty="0"/>
          </a:p>
          <a:p>
            <a:r>
              <a:rPr lang="en-US" sz="2800" dirty="0">
                <a:solidFill>
                  <a:schemeClr val="bg2">
                    <a:lumMod val="75000"/>
                  </a:schemeClr>
                </a:solidFill>
              </a:rPr>
              <a:t>Motivation and architecture of a native</a:t>
            </a:r>
          </a:p>
          <a:p>
            <a:r>
              <a:rPr lang="en-US" sz="2800" dirty="0">
                <a:solidFill>
                  <a:schemeClr val="bg2">
                    <a:lumMod val="75000"/>
                  </a:schemeClr>
                </a:solidFill>
              </a:rPr>
              <a:t>	YANG-Push notifications and YANG Schema integration</a:t>
            </a:r>
          </a:p>
          <a:p>
            <a:r>
              <a:rPr lang="en-US" sz="2800" dirty="0">
                <a:solidFill>
                  <a:schemeClr val="bg2">
                    <a:lumMod val="75000"/>
                  </a:schemeClr>
                </a:solidFill>
              </a:rPr>
              <a:t>		into Message Broker and YANG Schema Registry</a:t>
            </a:r>
          </a:p>
        </p:txBody>
      </p:sp>
      <p:sp>
        <p:nvSpPr>
          <p:cNvPr id="2" name="Slide Number Placeholder 1">
            <a:extLst>
              <a:ext uri="{FF2B5EF4-FFF2-40B4-BE49-F238E27FC236}">
                <a16:creationId xmlns:a16="http://schemas.microsoft.com/office/drawing/2014/main" id="{AD23057C-339A-4254-8994-8EB77B8B4163}"/>
              </a:ext>
            </a:extLst>
          </p:cNvPr>
          <p:cNvSpPr>
            <a:spLocks noGrp="1"/>
          </p:cNvSpPr>
          <p:nvPr>
            <p:ph type="sldNum" sz="quarter" idx="12"/>
          </p:nvPr>
        </p:nvSpPr>
        <p:spPr>
          <a:xfrm>
            <a:off x="11587892" y="6361637"/>
            <a:ext cx="414251" cy="365125"/>
          </a:xfrm>
        </p:spPr>
        <p:txBody>
          <a:bodyPr/>
          <a:lstStyle/>
          <a:p>
            <a:fld id="{FC4AC485-25DE-431E-B345-9C0A15BB7F8A}" type="slidenum">
              <a:rPr lang="de-CH" sz="2200" smtClean="0"/>
              <a:t>1</a:t>
            </a:fld>
            <a:endParaRPr lang="de-CH" sz="2200" dirty="0"/>
          </a:p>
        </p:txBody>
      </p:sp>
      <p:sp>
        <p:nvSpPr>
          <p:cNvPr id="6" name="Subtitle 4">
            <a:extLst>
              <a:ext uri="{FF2B5EF4-FFF2-40B4-BE49-F238E27FC236}">
                <a16:creationId xmlns:a16="http://schemas.microsoft.com/office/drawing/2014/main" id="{6CAA0765-1318-4A03-8F91-D3ECC43D8FA7}"/>
              </a:ext>
            </a:extLst>
          </p:cNvPr>
          <p:cNvSpPr txBox="1">
            <a:spLocks/>
          </p:cNvSpPr>
          <p:nvPr/>
        </p:nvSpPr>
        <p:spPr>
          <a:xfrm>
            <a:off x="838200" y="5658415"/>
            <a:ext cx="11163943" cy="70322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300"/>
              </a:spcBef>
              <a:buNone/>
              <a:defRPr sz="1782"/>
            </a:pPr>
            <a:r>
              <a:rPr lang="de-CH" sz="1400" dirty="0">
                <a:latin typeface="+mj-lt"/>
              </a:rPr>
              <a:t>ahmed.elhassany@swisscom.com</a:t>
            </a:r>
            <a:br>
              <a:rPr lang="de-CH" sz="1400" dirty="0">
                <a:latin typeface="+mj-lt"/>
              </a:rPr>
            </a:br>
            <a:r>
              <a:rPr lang="de-CH" sz="1400" dirty="0">
                <a:latin typeface="+mj-lt"/>
              </a:rPr>
              <a:t>thomas.graf@swisscom.com</a:t>
            </a:r>
            <a:br>
              <a:rPr lang="de-CH" sz="1400" dirty="0">
                <a:latin typeface="+mj-lt"/>
              </a:rPr>
            </a:br>
            <a:endParaRPr lang="de-CH" sz="1400" dirty="0">
              <a:latin typeface="+mj-lt"/>
            </a:endParaRPr>
          </a:p>
          <a:p>
            <a:pPr marL="0" indent="0" algn="r">
              <a:spcBef>
                <a:spcPts val="300"/>
              </a:spcBef>
              <a:buNone/>
            </a:pPr>
            <a:r>
              <a:rPr lang="de-CH" sz="1400" dirty="0">
                <a:latin typeface="+mj-lt"/>
              </a:rPr>
              <a:t>1. November </a:t>
            </a:r>
            <a:r>
              <a:rPr lang="de-CH" sz="1400" dirty="0">
                <a:latin typeface="+mj-lt"/>
                <a:ea typeface="+mj-ea"/>
                <a:cs typeface="+mj-cs"/>
              </a:rPr>
              <a:t>2025</a:t>
            </a:r>
            <a:endParaRPr lang="de-CH" sz="1400" dirty="0">
              <a:latin typeface="+mj-lt"/>
            </a:endParaRPr>
          </a:p>
          <a:p>
            <a:pPr algn="r"/>
            <a:endParaRPr lang="de-CH" sz="2200" dirty="0"/>
          </a:p>
        </p:txBody>
      </p:sp>
    </p:spTree>
    <p:extLst>
      <p:ext uri="{BB962C8B-B14F-4D97-AF65-F5344CB8AC3E}">
        <p14:creationId xmlns:p14="http://schemas.microsoft.com/office/powerpoint/2010/main" val="3578665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C943A3-0967-B5C7-D9E6-8AE25E3C4ECD}"/>
            </a:ext>
          </a:extLst>
        </p:cNvPr>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7CFBC7D8-2018-0F89-FA1F-5A16986EA955}"/>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10</a:t>
            </a:fld>
            <a:endParaRPr lang="de-CH" sz="1400" dirty="0"/>
          </a:p>
        </p:txBody>
      </p:sp>
      <p:sp>
        <p:nvSpPr>
          <p:cNvPr id="5" name="Inhaltsplatzhalter 2">
            <a:extLst>
              <a:ext uri="{FF2B5EF4-FFF2-40B4-BE49-F238E27FC236}">
                <a16:creationId xmlns:a16="http://schemas.microsoft.com/office/drawing/2014/main" id="{FE77B89A-93BE-C3C5-9340-B4A230046058}"/>
              </a:ext>
            </a:extLst>
          </p:cNvPr>
          <p:cNvSpPr txBox="1">
            <a:spLocks/>
          </p:cNvSpPr>
          <p:nvPr/>
        </p:nvSpPr>
        <p:spPr bwMode="black">
          <a:xfrm>
            <a:off x="838201" y="4692038"/>
            <a:ext cx="10856494" cy="1491271"/>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600" b="1" dirty="0">
                <a:solidFill>
                  <a:srgbClr val="FF0000"/>
                </a:solidFill>
              </a:rPr>
              <a:t>The YANG data producer creates for each YANG schema a new message broker topic, a message key and defines the number of partitions being used for the topic.</a:t>
            </a:r>
          </a:p>
          <a:p>
            <a:pPr>
              <a:spcAft>
                <a:spcPts val="0"/>
              </a:spcAft>
            </a:pPr>
            <a:r>
              <a:rPr lang="en-US" sz="1600" dirty="0"/>
              <a:t>It serializes the message with the previously generated message key and message content according to </a:t>
            </a:r>
            <a:br>
              <a:rPr lang="en-US" sz="1600" dirty="0"/>
            </a:br>
            <a:r>
              <a:rPr lang="en-US" sz="1600" dirty="0">
                <a:hlinkClick r:id="rId2"/>
              </a:rPr>
              <a:t>draft-</a:t>
            </a:r>
            <a:r>
              <a:rPr lang="en-US" sz="1600" dirty="0" err="1">
                <a:hlinkClick r:id="rId2"/>
              </a:rPr>
              <a:t>ietf</a:t>
            </a:r>
            <a:r>
              <a:rPr lang="en-US" sz="1600" dirty="0">
                <a:hlinkClick r:id="rId2"/>
              </a:rPr>
              <a:t>-</a:t>
            </a:r>
            <a:r>
              <a:rPr lang="en-US" sz="1600" dirty="0" err="1">
                <a:hlinkClick r:id="rId2"/>
              </a:rPr>
              <a:t>nmop</a:t>
            </a:r>
            <a:r>
              <a:rPr lang="en-US" sz="1600" dirty="0">
                <a:hlinkClick r:id="rId2"/>
              </a:rPr>
              <a:t>-message-broker-telemetry-message</a:t>
            </a:r>
            <a:r>
              <a:rPr lang="en-US" sz="1600" dirty="0"/>
              <a:t>. </a:t>
            </a:r>
          </a:p>
          <a:p>
            <a:pPr>
              <a:spcAft>
                <a:spcPts val="0"/>
              </a:spcAft>
            </a:pPr>
            <a:r>
              <a:rPr lang="en-US" sz="1600" dirty="0"/>
              <a:t>Each message is prefixed with the previously obtained schema ID representing a unique message subject. The messages are distributed according to the hashed message key across the partitions into continuous segments.</a:t>
            </a:r>
          </a:p>
        </p:txBody>
      </p:sp>
      <p:sp>
        <p:nvSpPr>
          <p:cNvPr id="19" name="Title 1">
            <a:extLst>
              <a:ext uri="{FF2B5EF4-FFF2-40B4-BE49-F238E27FC236}">
                <a16:creationId xmlns:a16="http://schemas.microsoft.com/office/drawing/2014/main" id="{A5587F20-69CC-2E7C-C61C-7103CADE05D8}"/>
              </a:ext>
            </a:extLst>
          </p:cNvPr>
          <p:cNvSpPr>
            <a:spLocks noGrp="1"/>
          </p:cNvSpPr>
          <p:nvPr>
            <p:ph type="title"/>
          </p:nvPr>
        </p:nvSpPr>
        <p:spPr>
          <a:xfrm>
            <a:off x="838200" y="365125"/>
            <a:ext cx="8314568" cy="1325563"/>
          </a:xfrm>
        </p:spPr>
        <p:txBody>
          <a:bodyPr>
            <a:normAutofit/>
          </a:bodyPr>
          <a:lstStyle/>
          <a:p>
            <a:r>
              <a:rPr lang="en-US" sz="2800" b="1" dirty="0"/>
              <a:t>Message Broker</a:t>
            </a:r>
            <a:br>
              <a:rPr lang="en-US" sz="3600" dirty="0"/>
            </a:br>
            <a:r>
              <a:rPr lang="en-US" sz="2700" dirty="0">
                <a:solidFill>
                  <a:schemeClr val="bg2">
                    <a:lumMod val="75000"/>
                  </a:schemeClr>
                </a:solidFill>
              </a:rPr>
              <a:t>Topics, Subjects, Partitions, Segments and Message Keys</a:t>
            </a:r>
          </a:p>
        </p:txBody>
      </p:sp>
      <p:pic>
        <p:nvPicPr>
          <p:cNvPr id="9" name="Picture 8">
            <a:extLst>
              <a:ext uri="{FF2B5EF4-FFF2-40B4-BE49-F238E27FC236}">
                <a16:creationId xmlns:a16="http://schemas.microsoft.com/office/drawing/2014/main" id="{D0B83582-6D09-7FE2-4322-FF2E46B60A3E}"/>
              </a:ext>
            </a:extLst>
          </p:cNvPr>
          <p:cNvPicPr>
            <a:picLocks noChangeAspect="1"/>
          </p:cNvPicPr>
          <p:nvPr/>
        </p:nvPicPr>
        <p:blipFill>
          <a:blip r:embed="rId3"/>
          <a:stretch>
            <a:fillRect/>
          </a:stretch>
        </p:blipFill>
        <p:spPr>
          <a:xfrm>
            <a:off x="838200" y="1690688"/>
            <a:ext cx="10967311" cy="2798879"/>
          </a:xfrm>
          <a:prstGeom prst="rect">
            <a:avLst/>
          </a:prstGeom>
        </p:spPr>
      </p:pic>
    </p:spTree>
    <p:extLst>
      <p:ext uri="{BB962C8B-B14F-4D97-AF65-F5344CB8AC3E}">
        <p14:creationId xmlns:p14="http://schemas.microsoft.com/office/powerpoint/2010/main" val="14752019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C73EE7-3179-7CEE-64CD-ABED9711F324}"/>
            </a:ext>
          </a:extLst>
        </p:cNvPr>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C94F6BBF-5040-FB57-5DD4-099980E6F7D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11</a:t>
            </a:fld>
            <a:endParaRPr lang="de-CH" sz="1400" dirty="0"/>
          </a:p>
        </p:txBody>
      </p:sp>
      <p:sp>
        <p:nvSpPr>
          <p:cNvPr id="5" name="Inhaltsplatzhalter 2">
            <a:extLst>
              <a:ext uri="{FF2B5EF4-FFF2-40B4-BE49-F238E27FC236}">
                <a16:creationId xmlns:a16="http://schemas.microsoft.com/office/drawing/2014/main" id="{749FD0AD-E617-98E7-0E99-692C31C4B242}"/>
              </a:ext>
            </a:extLst>
          </p:cNvPr>
          <p:cNvSpPr txBox="1">
            <a:spLocks/>
          </p:cNvSpPr>
          <p:nvPr/>
        </p:nvSpPr>
        <p:spPr bwMode="black">
          <a:xfrm>
            <a:off x="8494295" y="1766967"/>
            <a:ext cx="3404937" cy="4416342"/>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600" dirty="0"/>
              <a:t>A user or AI application/agent subscribes discovers through the stream catalog interesting metrics and subscribes to message broker topic.</a:t>
            </a:r>
          </a:p>
          <a:p>
            <a:pPr>
              <a:spcAft>
                <a:spcPts val="0"/>
              </a:spcAft>
            </a:pPr>
            <a:r>
              <a:rPr lang="en-US" sz="1600" dirty="0"/>
              <a:t>More than one topic can be consumed at once by using a wildcard such as: project.enviroment.states.yang.* to consume all YANG state metrics.</a:t>
            </a:r>
          </a:p>
          <a:p>
            <a:pPr>
              <a:spcAft>
                <a:spcPts val="0"/>
              </a:spcAft>
            </a:pPr>
            <a:r>
              <a:rPr lang="en-US" sz="1600" b="1" dirty="0">
                <a:solidFill>
                  <a:srgbClr val="FF0000"/>
                </a:solidFill>
              </a:rPr>
              <a:t>The consumer hashes the message key and applies modulo with the number of partitions to determine the partition it needs to consume from to obtain messages with desired message key.</a:t>
            </a:r>
          </a:p>
        </p:txBody>
      </p:sp>
      <p:sp>
        <p:nvSpPr>
          <p:cNvPr id="19" name="Title 1">
            <a:extLst>
              <a:ext uri="{FF2B5EF4-FFF2-40B4-BE49-F238E27FC236}">
                <a16:creationId xmlns:a16="http://schemas.microsoft.com/office/drawing/2014/main" id="{0F259462-CCD4-C4B0-D206-9BE4F9B2EC1C}"/>
              </a:ext>
            </a:extLst>
          </p:cNvPr>
          <p:cNvSpPr>
            <a:spLocks noGrp="1"/>
          </p:cNvSpPr>
          <p:nvPr>
            <p:ph type="title"/>
          </p:nvPr>
        </p:nvSpPr>
        <p:spPr>
          <a:xfrm>
            <a:off x="838200" y="365125"/>
            <a:ext cx="8314568" cy="1325563"/>
          </a:xfrm>
        </p:spPr>
        <p:txBody>
          <a:bodyPr>
            <a:normAutofit/>
          </a:bodyPr>
          <a:lstStyle/>
          <a:p>
            <a:r>
              <a:rPr lang="en-US" sz="2800" b="1" dirty="0"/>
              <a:t>YANG Data Consumption</a:t>
            </a:r>
            <a:br>
              <a:rPr lang="en-US" sz="3600" dirty="0"/>
            </a:br>
            <a:r>
              <a:rPr lang="en-US" sz="2700" dirty="0">
                <a:solidFill>
                  <a:schemeClr val="bg2">
                    <a:lumMod val="75000"/>
                  </a:schemeClr>
                </a:solidFill>
              </a:rPr>
              <a:t>Discover and Subscribe to YANG metrics</a:t>
            </a:r>
          </a:p>
        </p:txBody>
      </p:sp>
      <p:pic>
        <p:nvPicPr>
          <p:cNvPr id="3" name="Picture 2">
            <a:extLst>
              <a:ext uri="{FF2B5EF4-FFF2-40B4-BE49-F238E27FC236}">
                <a16:creationId xmlns:a16="http://schemas.microsoft.com/office/drawing/2014/main" id="{2286D54F-28C1-096E-701B-0EDE738BD9D2}"/>
              </a:ext>
            </a:extLst>
          </p:cNvPr>
          <p:cNvPicPr>
            <a:picLocks noChangeAspect="1"/>
          </p:cNvPicPr>
          <p:nvPr/>
        </p:nvPicPr>
        <p:blipFill>
          <a:blip r:embed="rId2"/>
          <a:stretch>
            <a:fillRect/>
          </a:stretch>
        </p:blipFill>
        <p:spPr>
          <a:xfrm>
            <a:off x="-3965713" y="1690688"/>
            <a:ext cx="12192000" cy="4607881"/>
          </a:xfrm>
          <a:prstGeom prst="rect">
            <a:avLst/>
          </a:prstGeom>
        </p:spPr>
      </p:pic>
    </p:spTree>
    <p:extLst>
      <p:ext uri="{BB962C8B-B14F-4D97-AF65-F5344CB8AC3E}">
        <p14:creationId xmlns:p14="http://schemas.microsoft.com/office/powerpoint/2010/main" val="710783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55DE4-90E0-6888-D53C-A5BA3A11BF79}"/>
            </a:ext>
          </a:extLst>
        </p:cNvPr>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043E546-3EFB-8EDB-7A28-39107D8F2FD6}"/>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12</a:t>
            </a:fld>
            <a:endParaRPr lang="de-CH" sz="1400" dirty="0"/>
          </a:p>
        </p:txBody>
      </p:sp>
      <p:sp>
        <p:nvSpPr>
          <p:cNvPr id="5" name="Inhaltsplatzhalter 2">
            <a:extLst>
              <a:ext uri="{FF2B5EF4-FFF2-40B4-BE49-F238E27FC236}">
                <a16:creationId xmlns:a16="http://schemas.microsoft.com/office/drawing/2014/main" id="{90BA4D8C-8860-D940-C29D-3420754484A0}"/>
              </a:ext>
            </a:extLst>
          </p:cNvPr>
          <p:cNvSpPr txBox="1">
            <a:spLocks/>
          </p:cNvSpPr>
          <p:nvPr/>
        </p:nvSpPr>
        <p:spPr bwMode="black">
          <a:xfrm>
            <a:off x="974558" y="4645099"/>
            <a:ext cx="10643498" cy="1538210"/>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600" b="1" dirty="0"/>
              <a:t>At the YANG data producer, </a:t>
            </a:r>
            <a:r>
              <a:rPr lang="en-US" sz="1600" dirty="0"/>
              <a:t>thanks to the YANG awareness to the YANG data producer and the YANG schema registry, </a:t>
            </a:r>
            <a:r>
              <a:rPr lang="en-US" sz="1600" b="1" dirty="0">
                <a:solidFill>
                  <a:srgbClr val="FF0000"/>
                </a:solidFill>
              </a:rPr>
              <a:t>for each unique YANG schema tree a message broker topic and subject is being created, and messages are being indexed and hashed according to the message key</a:t>
            </a:r>
            <a:r>
              <a:rPr lang="en-US" sz="1600" dirty="0"/>
              <a:t>.</a:t>
            </a:r>
          </a:p>
          <a:p>
            <a:pPr>
              <a:spcAft>
                <a:spcPts val="0"/>
              </a:spcAft>
            </a:pPr>
            <a:r>
              <a:rPr lang="en-US" sz="1600" b="1" dirty="0"/>
              <a:t>At the message broker, </a:t>
            </a:r>
            <a:r>
              <a:rPr lang="en-US" sz="1600" dirty="0"/>
              <a:t>thanks to the dedicated topic per YANG schema and its message key, </a:t>
            </a:r>
            <a:r>
              <a:rPr lang="en-US" sz="1600" b="1" dirty="0">
                <a:solidFill>
                  <a:srgbClr val="FF0000"/>
                </a:solidFill>
              </a:rPr>
              <a:t>YANG state metrics can be compacted to the latest state; </a:t>
            </a:r>
            <a:r>
              <a:rPr lang="en-US" sz="1600" b="1" dirty="0">
                <a:solidFill>
                  <a:schemeClr val="accent6"/>
                </a:solidFill>
              </a:rPr>
              <a:t>reducing the number of stored messages.</a:t>
            </a:r>
          </a:p>
          <a:p>
            <a:pPr>
              <a:spcAft>
                <a:spcPts val="0"/>
              </a:spcAft>
            </a:pPr>
            <a:r>
              <a:rPr lang="en-US" sz="1600" b="1" dirty="0"/>
              <a:t>At the YANG data consumer, </a:t>
            </a:r>
            <a:r>
              <a:rPr lang="en-US" sz="1600" dirty="0"/>
              <a:t>thanks to the YANG awareness of the stream catalog and consumer, a specific topic, partition and subject can be consumed for the interested YANG metrics; </a:t>
            </a:r>
            <a:r>
              <a:rPr lang="en-US" sz="1600" b="1" dirty="0">
                <a:solidFill>
                  <a:schemeClr val="accent6"/>
                </a:solidFill>
              </a:rPr>
              <a:t>reducing the number of messages to be consumed.</a:t>
            </a:r>
          </a:p>
        </p:txBody>
      </p:sp>
      <p:sp>
        <p:nvSpPr>
          <p:cNvPr id="19" name="Title 1">
            <a:extLst>
              <a:ext uri="{FF2B5EF4-FFF2-40B4-BE49-F238E27FC236}">
                <a16:creationId xmlns:a16="http://schemas.microsoft.com/office/drawing/2014/main" id="{1FB5448B-9146-4CF5-54FA-872A8BB2B5BC}"/>
              </a:ext>
            </a:extLst>
          </p:cNvPr>
          <p:cNvSpPr>
            <a:spLocks noGrp="1"/>
          </p:cNvSpPr>
          <p:nvPr>
            <p:ph type="title"/>
          </p:nvPr>
        </p:nvSpPr>
        <p:spPr>
          <a:xfrm>
            <a:off x="838200" y="365125"/>
            <a:ext cx="8314568" cy="1325563"/>
          </a:xfrm>
        </p:spPr>
        <p:txBody>
          <a:bodyPr>
            <a:normAutofit/>
          </a:bodyPr>
          <a:lstStyle/>
          <a:p>
            <a:r>
              <a:rPr lang="en-US" sz="2800" b="1" dirty="0"/>
              <a:t>Fully YANG aware Data Pipeline</a:t>
            </a:r>
            <a:br>
              <a:rPr lang="en-US" sz="3600" dirty="0"/>
            </a:br>
            <a:r>
              <a:rPr lang="en-US" sz="2700" dirty="0">
                <a:solidFill>
                  <a:schemeClr val="bg2">
                    <a:lumMod val="75000"/>
                  </a:schemeClr>
                </a:solidFill>
              </a:rPr>
              <a:t>From network nodes to message broker nodes</a:t>
            </a:r>
          </a:p>
        </p:txBody>
      </p:sp>
      <p:pic>
        <p:nvPicPr>
          <p:cNvPr id="3" name="Picture 2">
            <a:extLst>
              <a:ext uri="{FF2B5EF4-FFF2-40B4-BE49-F238E27FC236}">
                <a16:creationId xmlns:a16="http://schemas.microsoft.com/office/drawing/2014/main" id="{E99BCB33-C892-431B-F8AF-15D7375C59BA}"/>
              </a:ext>
            </a:extLst>
          </p:cNvPr>
          <p:cNvPicPr>
            <a:picLocks noChangeAspect="1"/>
          </p:cNvPicPr>
          <p:nvPr/>
        </p:nvPicPr>
        <p:blipFill>
          <a:blip r:embed="rId2"/>
          <a:stretch>
            <a:fillRect/>
          </a:stretch>
        </p:blipFill>
        <p:spPr>
          <a:xfrm>
            <a:off x="384087" y="1690688"/>
            <a:ext cx="11618056" cy="2750147"/>
          </a:xfrm>
          <a:prstGeom prst="rect">
            <a:avLst/>
          </a:prstGeom>
        </p:spPr>
      </p:pic>
    </p:spTree>
    <p:extLst>
      <p:ext uri="{BB962C8B-B14F-4D97-AF65-F5344CB8AC3E}">
        <p14:creationId xmlns:p14="http://schemas.microsoft.com/office/powerpoint/2010/main" val="36253129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Addressing YANG Specification and Integration Gaps</a:t>
            </a:r>
            <a:br>
              <a:rPr lang="en-GB" sz="3600" dirty="0"/>
            </a:br>
            <a:r>
              <a:rPr lang="en-US" sz="2700" dirty="0">
                <a:solidFill>
                  <a:schemeClr val="bg2">
                    <a:lumMod val="75000"/>
                  </a:schemeClr>
                </a:solidFill>
              </a:rPr>
              <a:t>9 documents at NMOP, NETCONF and NETMOD</a:t>
            </a:r>
          </a:p>
        </p:txBody>
      </p:sp>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13</a:t>
            </a:fld>
            <a:endParaRPr lang="de-CH" sz="1400" dirty="0"/>
          </a:p>
        </p:txBody>
      </p:sp>
      <p:pic>
        <p:nvPicPr>
          <p:cNvPr id="7" name="Picture 6">
            <a:extLst>
              <a:ext uri="{FF2B5EF4-FFF2-40B4-BE49-F238E27FC236}">
                <a16:creationId xmlns:a16="http://schemas.microsoft.com/office/drawing/2014/main" id="{0A11DEF8-69C9-1E60-4EF8-A3E0E2EEFE5E}"/>
              </a:ext>
            </a:extLst>
          </p:cNvPr>
          <p:cNvPicPr>
            <a:picLocks noChangeAspect="1"/>
          </p:cNvPicPr>
          <p:nvPr/>
        </p:nvPicPr>
        <p:blipFill>
          <a:blip r:embed="rId3"/>
          <a:stretch>
            <a:fillRect/>
          </a:stretch>
        </p:blipFill>
        <p:spPr>
          <a:xfrm>
            <a:off x="838198" y="5277116"/>
            <a:ext cx="6103778" cy="1449646"/>
          </a:xfrm>
          <a:prstGeom prst="rect">
            <a:avLst/>
          </a:prstGeom>
        </p:spPr>
      </p:pic>
      <p:sp>
        <p:nvSpPr>
          <p:cNvPr id="9" name="TextBox 8">
            <a:extLst>
              <a:ext uri="{FF2B5EF4-FFF2-40B4-BE49-F238E27FC236}">
                <a16:creationId xmlns:a16="http://schemas.microsoft.com/office/drawing/2014/main" id="{76DFCB4A-5A26-3D89-003B-C1376E910ECB}"/>
              </a:ext>
            </a:extLst>
          </p:cNvPr>
          <p:cNvSpPr txBox="1"/>
          <p:nvPr/>
        </p:nvSpPr>
        <p:spPr>
          <a:xfrm>
            <a:off x="1751823" y="4982646"/>
            <a:ext cx="674137" cy="369332"/>
          </a:xfrm>
          <a:prstGeom prst="rect">
            <a:avLst/>
          </a:prstGeom>
          <a:noFill/>
        </p:spPr>
        <p:txBody>
          <a:bodyPr wrap="square">
            <a:spAutoFit/>
          </a:bodyPr>
          <a:lstStyle/>
          <a:p>
            <a:r>
              <a:rPr lang="en-US" sz="1800" b="1" dirty="0"/>
              <a:t>2025</a:t>
            </a:r>
            <a:endParaRPr lang="de-CH" dirty="0"/>
          </a:p>
        </p:txBody>
      </p:sp>
      <p:sp>
        <p:nvSpPr>
          <p:cNvPr id="10" name="TextBox 9">
            <a:extLst>
              <a:ext uri="{FF2B5EF4-FFF2-40B4-BE49-F238E27FC236}">
                <a16:creationId xmlns:a16="http://schemas.microsoft.com/office/drawing/2014/main" id="{AE56A713-7107-EBE1-2757-84C6A1F346F1}"/>
              </a:ext>
            </a:extLst>
          </p:cNvPr>
          <p:cNvSpPr txBox="1"/>
          <p:nvPr/>
        </p:nvSpPr>
        <p:spPr>
          <a:xfrm>
            <a:off x="2746700" y="4982488"/>
            <a:ext cx="674137" cy="369332"/>
          </a:xfrm>
          <a:prstGeom prst="rect">
            <a:avLst/>
          </a:prstGeom>
          <a:noFill/>
        </p:spPr>
        <p:txBody>
          <a:bodyPr wrap="square">
            <a:spAutoFit/>
          </a:bodyPr>
          <a:lstStyle/>
          <a:p>
            <a:r>
              <a:rPr lang="en-US" sz="1800" b="1" dirty="0"/>
              <a:t>2026</a:t>
            </a:r>
            <a:endParaRPr lang="de-CH" dirty="0"/>
          </a:p>
        </p:txBody>
      </p:sp>
      <p:sp>
        <p:nvSpPr>
          <p:cNvPr id="11" name="TextBox 10">
            <a:extLst>
              <a:ext uri="{FF2B5EF4-FFF2-40B4-BE49-F238E27FC236}">
                <a16:creationId xmlns:a16="http://schemas.microsoft.com/office/drawing/2014/main" id="{97CADFF5-A2FD-EA83-3DC3-27D9F2FE3688}"/>
              </a:ext>
            </a:extLst>
          </p:cNvPr>
          <p:cNvSpPr txBox="1"/>
          <p:nvPr/>
        </p:nvSpPr>
        <p:spPr>
          <a:xfrm>
            <a:off x="4074780" y="4982488"/>
            <a:ext cx="674137" cy="369332"/>
          </a:xfrm>
          <a:prstGeom prst="rect">
            <a:avLst/>
          </a:prstGeom>
          <a:noFill/>
        </p:spPr>
        <p:txBody>
          <a:bodyPr wrap="square">
            <a:spAutoFit/>
          </a:bodyPr>
          <a:lstStyle/>
          <a:p>
            <a:r>
              <a:rPr lang="en-US" sz="1800" b="1" dirty="0"/>
              <a:t>2027</a:t>
            </a:r>
            <a:endParaRPr lang="de-CH" dirty="0"/>
          </a:p>
        </p:txBody>
      </p:sp>
      <p:sp>
        <p:nvSpPr>
          <p:cNvPr id="12" name="TextBox 11">
            <a:extLst>
              <a:ext uri="{FF2B5EF4-FFF2-40B4-BE49-F238E27FC236}">
                <a16:creationId xmlns:a16="http://schemas.microsoft.com/office/drawing/2014/main" id="{80E2C7F2-70F7-2366-8405-DD8B496C3EF7}"/>
              </a:ext>
            </a:extLst>
          </p:cNvPr>
          <p:cNvSpPr txBox="1"/>
          <p:nvPr/>
        </p:nvSpPr>
        <p:spPr>
          <a:xfrm>
            <a:off x="5468151" y="4983827"/>
            <a:ext cx="674137" cy="369332"/>
          </a:xfrm>
          <a:prstGeom prst="rect">
            <a:avLst/>
          </a:prstGeom>
          <a:noFill/>
        </p:spPr>
        <p:txBody>
          <a:bodyPr wrap="square">
            <a:spAutoFit/>
          </a:bodyPr>
          <a:lstStyle/>
          <a:p>
            <a:r>
              <a:rPr lang="en-US" sz="1800" b="1" dirty="0"/>
              <a:t>2028</a:t>
            </a:r>
            <a:endParaRPr lang="de-CH" dirty="0"/>
          </a:p>
        </p:txBody>
      </p:sp>
      <p:sp>
        <p:nvSpPr>
          <p:cNvPr id="5" name="Left Brace 4">
            <a:extLst>
              <a:ext uri="{FF2B5EF4-FFF2-40B4-BE49-F238E27FC236}">
                <a16:creationId xmlns:a16="http://schemas.microsoft.com/office/drawing/2014/main" id="{BC48C340-D830-FA93-EDE2-F19567525BD7}"/>
              </a:ext>
            </a:extLst>
          </p:cNvPr>
          <p:cNvSpPr/>
          <p:nvPr/>
        </p:nvSpPr>
        <p:spPr>
          <a:xfrm>
            <a:off x="1085642" y="2002338"/>
            <a:ext cx="190706" cy="91440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15" name="Content Placeholder 2">
            <a:extLst>
              <a:ext uri="{FF2B5EF4-FFF2-40B4-BE49-F238E27FC236}">
                <a16:creationId xmlns:a16="http://schemas.microsoft.com/office/drawing/2014/main" id="{4B14F5B6-9D7A-F0E0-005A-D5F38D2978EE}"/>
              </a:ext>
            </a:extLst>
          </p:cNvPr>
          <p:cNvSpPr txBox="1">
            <a:spLocks/>
          </p:cNvSpPr>
          <p:nvPr/>
        </p:nvSpPr>
        <p:spPr>
          <a:xfrm>
            <a:off x="0" y="1947966"/>
            <a:ext cx="1095165" cy="11541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300" dirty="0">
                <a:solidFill>
                  <a:srgbClr val="FF0000"/>
                </a:solidFill>
              </a:rPr>
              <a:t>Passed working group last call. Moving to IESG</a:t>
            </a:r>
          </a:p>
        </p:txBody>
      </p:sp>
      <p:sp>
        <p:nvSpPr>
          <p:cNvPr id="16" name="Left Brace 15">
            <a:extLst>
              <a:ext uri="{FF2B5EF4-FFF2-40B4-BE49-F238E27FC236}">
                <a16:creationId xmlns:a16="http://schemas.microsoft.com/office/drawing/2014/main" id="{A319674D-9832-40B7-7FAA-BDD9CAEAFC11}"/>
              </a:ext>
            </a:extLst>
          </p:cNvPr>
          <p:cNvSpPr/>
          <p:nvPr/>
        </p:nvSpPr>
        <p:spPr>
          <a:xfrm>
            <a:off x="989662" y="3282761"/>
            <a:ext cx="190706" cy="91440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17" name="Content Placeholder 2">
            <a:extLst>
              <a:ext uri="{FF2B5EF4-FFF2-40B4-BE49-F238E27FC236}">
                <a16:creationId xmlns:a16="http://schemas.microsoft.com/office/drawing/2014/main" id="{AC9221D1-8532-6EA9-F509-32505D9B9C35}"/>
              </a:ext>
            </a:extLst>
          </p:cNvPr>
          <p:cNvSpPr txBox="1">
            <a:spLocks/>
          </p:cNvSpPr>
          <p:nvPr/>
        </p:nvSpPr>
        <p:spPr>
          <a:xfrm>
            <a:off x="-95980" y="3228389"/>
            <a:ext cx="1095165" cy="11541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300" dirty="0">
                <a:solidFill>
                  <a:srgbClr val="FF0000"/>
                </a:solidFill>
              </a:rPr>
              <a:t>Passed working group adoption call.</a:t>
            </a:r>
          </a:p>
        </p:txBody>
      </p:sp>
      <p:sp>
        <p:nvSpPr>
          <p:cNvPr id="14" name="Content Placeholder 2">
            <a:extLst>
              <a:ext uri="{FF2B5EF4-FFF2-40B4-BE49-F238E27FC236}">
                <a16:creationId xmlns:a16="http://schemas.microsoft.com/office/drawing/2014/main" id="{2E397B88-154D-0023-5440-753CF12629C3}"/>
              </a:ext>
            </a:extLst>
          </p:cNvPr>
          <p:cNvSpPr txBox="1">
            <a:spLocks/>
          </p:cNvSpPr>
          <p:nvPr/>
        </p:nvSpPr>
        <p:spPr>
          <a:xfrm>
            <a:off x="1257923" y="1417262"/>
            <a:ext cx="4965951" cy="448627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1" i="0" u="none" strike="noStrike" kern="1200" cap="none" spc="0" normalizeH="0" baseline="0" noProof="0" dirty="0">
                <a:ln>
                  <a:noFill/>
                </a:ln>
                <a:solidFill>
                  <a:sysClr val="windowText" lastClr="000000"/>
                </a:solidFill>
                <a:effectLst/>
                <a:uLnTx/>
                <a:uFillTx/>
                <a:latin typeface="+mj-lt"/>
                <a:ea typeface="+mn-ea"/>
                <a:cs typeface="+mn-cs"/>
              </a:rPr>
              <a:t>YANG-Push Transport Gaps:</a:t>
            </a:r>
            <a:endParaRPr kumimoji="0" lang="en-US" sz="1800" b="0" i="0" u="none" strike="noStrike" kern="1200" cap="none" spc="0" normalizeH="0" baseline="0" noProof="0" dirty="0">
              <a:ln>
                <a:noFill/>
              </a:ln>
              <a:solidFill>
                <a:sysClr val="windowText" lastClr="000000"/>
              </a:solidFill>
              <a:effectLst/>
              <a:uLnTx/>
              <a:uFillTx/>
              <a:latin typeface="+mj-lt"/>
              <a:ea typeface="+mn-ea"/>
              <a:cs typeface="+mn-cs"/>
            </a:endParaRPr>
          </a:p>
          <a:p>
            <a:pPr marL="228600" marR="0" lvl="0" indent="-228600" algn="l" defTabSz="914400"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t>UDP-based Transport for Configured Subscriptions</a:t>
            </a:r>
            <a:b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br>
            <a:r>
              <a:rPr kumimoji="0" lang="en-US" sz="1500" b="0" i="0" u="none" strike="noStrike" kern="1200" cap="none" spc="0" normalizeH="0" baseline="0" noProof="0" dirty="0">
                <a:ln>
                  <a:noFill/>
                </a:ln>
                <a:solidFill>
                  <a:sysClr val="windowText" lastClr="000000"/>
                </a:solidFill>
                <a:effectLst/>
                <a:uLnTx/>
                <a:uFillTx/>
                <a:latin typeface="+mj-lt"/>
                <a:ea typeface="+mn-ea"/>
                <a:cs typeface="+mn-cs"/>
                <a:hlinkClick r:id="rId4"/>
              </a:rPr>
              <a:t>draft-</a:t>
            </a:r>
            <a:r>
              <a:rPr kumimoji="0" lang="en-US" sz="1500" b="0" i="0" u="none" strike="noStrike" kern="1200" cap="none" spc="0" normalizeH="0" baseline="0" noProof="0" dirty="0" err="1">
                <a:ln>
                  <a:noFill/>
                </a:ln>
                <a:solidFill>
                  <a:sysClr val="windowText" lastClr="000000"/>
                </a:solidFill>
                <a:effectLst/>
                <a:uLnTx/>
                <a:uFillTx/>
                <a:latin typeface="+mj-lt"/>
                <a:ea typeface="+mn-ea"/>
                <a:cs typeface="+mn-cs"/>
                <a:hlinkClick r:id="rId4"/>
              </a:rPr>
              <a:t>ietf</a:t>
            </a:r>
            <a:r>
              <a:rPr kumimoji="0" lang="en-US" sz="1500" b="0" i="0" u="none" strike="noStrike" kern="1200" cap="none" spc="0" normalizeH="0" baseline="0" noProof="0" dirty="0">
                <a:ln>
                  <a:noFill/>
                </a:ln>
                <a:solidFill>
                  <a:sysClr val="windowText" lastClr="000000"/>
                </a:solidFill>
                <a:effectLst/>
                <a:uLnTx/>
                <a:uFillTx/>
                <a:latin typeface="+mj-lt"/>
                <a:ea typeface="+mn-ea"/>
                <a:cs typeface="+mn-cs"/>
                <a:hlinkClick r:id="rId4"/>
              </a:rPr>
              <a:t>-netconf-</a:t>
            </a:r>
            <a:r>
              <a:rPr kumimoji="0" lang="en-US" sz="1500" b="0" i="0" u="none" strike="noStrike" kern="1200" cap="none" spc="0" normalizeH="0" baseline="0" noProof="0" dirty="0" err="1">
                <a:ln>
                  <a:noFill/>
                </a:ln>
                <a:solidFill>
                  <a:sysClr val="windowText" lastClr="000000"/>
                </a:solidFill>
                <a:effectLst/>
                <a:uLnTx/>
                <a:uFillTx/>
                <a:latin typeface="+mj-lt"/>
                <a:ea typeface="+mn-ea"/>
                <a:cs typeface="+mn-cs"/>
                <a:hlinkClick r:id="rId4"/>
              </a:rPr>
              <a:t>udp</a:t>
            </a:r>
            <a:r>
              <a:rPr kumimoji="0" lang="en-US" sz="1500" b="0" i="0" u="none" strike="noStrike" kern="1200" cap="none" spc="0" normalizeH="0" baseline="0" noProof="0" dirty="0">
                <a:ln>
                  <a:noFill/>
                </a:ln>
                <a:solidFill>
                  <a:sysClr val="windowText" lastClr="000000"/>
                </a:solidFill>
                <a:effectLst/>
                <a:uLnTx/>
                <a:uFillTx/>
                <a:latin typeface="+mj-lt"/>
                <a:ea typeface="+mn-ea"/>
                <a:cs typeface="+mn-cs"/>
                <a:hlinkClick r:id="rId4"/>
              </a:rPr>
              <a:t>-</a:t>
            </a:r>
            <a:r>
              <a:rPr kumimoji="0" lang="en-US" sz="1500" b="0" i="0" u="none" strike="noStrike" kern="1200" cap="none" spc="0" normalizeH="0" baseline="0" noProof="0" dirty="0" err="1">
                <a:ln>
                  <a:noFill/>
                </a:ln>
                <a:solidFill>
                  <a:sysClr val="windowText" lastClr="000000"/>
                </a:solidFill>
                <a:effectLst/>
                <a:uLnTx/>
                <a:uFillTx/>
                <a:latin typeface="+mj-lt"/>
                <a:ea typeface="+mn-ea"/>
                <a:cs typeface="+mn-cs"/>
                <a:hlinkClick r:id="rId4"/>
              </a:rPr>
              <a:t>notif</a:t>
            </a:r>
            <a:endParaRPr kumimoji="0" lang="en-US" sz="1500" b="0" i="0" u="none" strike="noStrike" kern="1200" cap="none" spc="0" normalizeH="0" baseline="0" noProof="0" dirty="0">
              <a:ln>
                <a:noFill/>
              </a:ln>
              <a:solidFill>
                <a:sysClr val="windowText" lastClr="000000"/>
              </a:solidFill>
              <a:effectLst/>
              <a:uLnTx/>
              <a:uFillTx/>
              <a:latin typeface="+mj-lt"/>
              <a:ea typeface="+mn-ea"/>
              <a:cs typeface="+mn-cs"/>
            </a:endParaRPr>
          </a:p>
          <a:p>
            <a:pPr marL="228600" marR="0" lvl="0" indent="-228600" algn="l" defTabSz="914400"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t>Subscription to Distributed Notifications</a:t>
            </a:r>
            <a:b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br>
            <a:r>
              <a:rPr kumimoji="0" lang="en-US" sz="1500" b="0" i="0" u="none" strike="noStrike" kern="1200" cap="none" spc="0" normalizeH="0" baseline="0" noProof="0" dirty="0">
                <a:ln>
                  <a:noFill/>
                </a:ln>
                <a:solidFill>
                  <a:sysClr val="windowText" lastClr="000000"/>
                </a:solidFill>
                <a:effectLst/>
                <a:uLnTx/>
                <a:uFillTx/>
                <a:latin typeface="+mj-lt"/>
                <a:ea typeface="+mn-ea"/>
                <a:cs typeface="+mn-cs"/>
                <a:hlinkClick r:id="rId5"/>
              </a:rPr>
              <a:t>draft-</a:t>
            </a:r>
            <a:r>
              <a:rPr kumimoji="0" lang="en-US" sz="1500" b="0" i="0" u="none" strike="noStrike" kern="1200" cap="none" spc="0" normalizeH="0" baseline="0" noProof="0" dirty="0" err="1">
                <a:ln>
                  <a:noFill/>
                </a:ln>
                <a:solidFill>
                  <a:sysClr val="windowText" lastClr="000000"/>
                </a:solidFill>
                <a:effectLst/>
                <a:uLnTx/>
                <a:uFillTx/>
                <a:latin typeface="+mj-lt"/>
                <a:ea typeface="+mn-ea"/>
                <a:cs typeface="+mn-cs"/>
                <a:hlinkClick r:id="rId5"/>
              </a:rPr>
              <a:t>ietf</a:t>
            </a:r>
            <a:r>
              <a:rPr kumimoji="0" lang="en-US" sz="1500" b="0" i="0" u="none" strike="noStrike" kern="1200" cap="none" spc="0" normalizeH="0" baseline="0" noProof="0" dirty="0">
                <a:ln>
                  <a:noFill/>
                </a:ln>
                <a:solidFill>
                  <a:sysClr val="windowText" lastClr="000000"/>
                </a:solidFill>
                <a:effectLst/>
                <a:uLnTx/>
                <a:uFillTx/>
                <a:latin typeface="+mj-lt"/>
                <a:ea typeface="+mn-ea"/>
                <a:cs typeface="+mn-cs"/>
                <a:hlinkClick r:id="rId5"/>
              </a:rPr>
              <a:t>-netconf-distributed-</a:t>
            </a:r>
            <a:r>
              <a:rPr kumimoji="0" lang="en-US" sz="1500" b="0" i="0" u="none" strike="noStrike" kern="1200" cap="none" spc="0" normalizeH="0" baseline="0" noProof="0" dirty="0" err="1">
                <a:ln>
                  <a:noFill/>
                </a:ln>
                <a:solidFill>
                  <a:sysClr val="windowText" lastClr="000000"/>
                </a:solidFill>
                <a:effectLst/>
                <a:uLnTx/>
                <a:uFillTx/>
                <a:latin typeface="+mj-lt"/>
                <a:ea typeface="+mn-ea"/>
                <a:cs typeface="+mn-cs"/>
                <a:hlinkClick r:id="rId5"/>
              </a:rPr>
              <a:t>notif</a:t>
            </a:r>
            <a:endParaRPr kumimoji="0" lang="en-US" sz="1500" b="1" i="0" u="none" strike="noStrike" kern="1200" cap="none" spc="0" normalizeH="0" baseline="0" noProof="0" dirty="0">
              <a:ln>
                <a:noFill/>
              </a:ln>
              <a:solidFill>
                <a:sysClr val="windowText" lastClr="000000"/>
              </a:solidFill>
              <a:effectLst/>
              <a:uLnTx/>
              <a:uFillTx/>
              <a:latin typeface="+mj-lt"/>
              <a:ea typeface="+mn-ea"/>
              <a:cs typeface="+mn-cs"/>
            </a:endParaRPr>
          </a:p>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1800" b="1" i="0" u="none" strike="noStrike" kern="1200" cap="none" spc="0" normalizeH="0" baseline="0" noProof="0" dirty="0">
                <a:ln>
                  <a:noFill/>
                </a:ln>
                <a:solidFill>
                  <a:sysClr val="windowText" lastClr="000000"/>
                </a:solidFill>
                <a:effectLst/>
                <a:uLnTx/>
                <a:uFillTx/>
                <a:latin typeface="+mj-lt"/>
                <a:ea typeface="+mn-ea"/>
                <a:cs typeface="+mn-cs"/>
              </a:rPr>
              <a:t>YANG-Push Specifications Gaps:</a:t>
            </a:r>
            <a:endParaRPr kumimoji="0" lang="en-US" sz="1800" b="0" i="0" u="none" strike="noStrike" kern="1200" cap="none" spc="0" normalizeH="0" baseline="0" noProof="0" dirty="0">
              <a:ln>
                <a:noFill/>
              </a:ln>
              <a:solidFill>
                <a:sysClr val="windowText" lastClr="000000"/>
              </a:solidFill>
              <a:effectLst/>
              <a:uLnTx/>
              <a:uFillTx/>
              <a:latin typeface="+mj-lt"/>
              <a:ea typeface="+mn-ea"/>
              <a:cs typeface="+mn-cs"/>
            </a:endParaRPr>
          </a:p>
          <a:p>
            <a:pPr>
              <a:spcBef>
                <a:spcPts val="300"/>
              </a:spcBef>
              <a:defRPr/>
            </a:pP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rPr>
              <a:t>YANG Notification Transport Capabilities</a:t>
            </a:r>
            <a:b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rPr>
            </a:b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6"/>
              </a:rPr>
              <a:t>draft-</a:t>
            </a:r>
            <a:r>
              <a:rPr kumimoji="0" lang="en-US" sz="1500" b="0" i="0" u="none" strike="noStrike" kern="1200" cap="none" spc="0" normalizeH="0" baseline="0" noProof="0" dirty="0" err="1">
                <a:ln>
                  <a:noFill/>
                </a:ln>
                <a:solidFill>
                  <a:sysClr val="windowText" lastClr="000000"/>
                </a:solidFill>
                <a:effectLst/>
                <a:uLnTx/>
                <a:uFillTx/>
                <a:latin typeface="+mj-lt"/>
                <a:ea typeface="Times New Roman" panose="02020603050405020304" pitchFamily="18" charset="0"/>
                <a:cs typeface="+mn-cs"/>
                <a:hlinkClick r:id="rId6"/>
              </a:rPr>
              <a:t>ietf</a:t>
            </a: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6"/>
              </a:rPr>
              <a:t>-netconf-</a:t>
            </a:r>
            <a:r>
              <a:rPr kumimoji="0" lang="en-US" sz="1500" b="0" i="0" u="none" strike="noStrike" kern="1200" cap="none" spc="0" normalizeH="0" baseline="0" noProof="0" dirty="0" err="1">
                <a:ln>
                  <a:noFill/>
                </a:ln>
                <a:solidFill>
                  <a:sysClr val="windowText" lastClr="000000"/>
                </a:solidFill>
                <a:effectLst/>
                <a:uLnTx/>
                <a:uFillTx/>
                <a:latin typeface="+mj-lt"/>
                <a:ea typeface="Times New Roman" panose="02020603050405020304" pitchFamily="18" charset="0"/>
                <a:cs typeface="+mn-cs"/>
                <a:hlinkClick r:id="rId6"/>
              </a:rPr>
              <a:t>yp</a:t>
            </a: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6"/>
              </a:rPr>
              <a:t>-transport-capabilities</a:t>
            </a:r>
            <a:endParaRPr kumimoji="0" lang="en-US" sz="1500" b="0" i="0" u="none" strike="noStrike" kern="1200" cap="none" spc="0" normalizeH="0" baseline="0" noProof="0" dirty="0">
              <a:ln>
                <a:noFill/>
              </a:ln>
              <a:solidFill>
                <a:sysClr val="windowText" lastClr="000000"/>
              </a:solidFill>
              <a:effectLst/>
              <a:uLnTx/>
              <a:uFillTx/>
              <a:latin typeface="+mj-lt"/>
              <a:ea typeface="+mn-ea"/>
              <a:cs typeface="+mn-cs"/>
            </a:endParaRPr>
          </a:p>
          <a:p>
            <a:pPr marL="228600" marR="0" lvl="0" indent="-228600" algn="l" defTabSz="914400" rtl="0" eaLnBrk="1" fontAlgn="auto" latinLnBrk="0" hangingPunct="1">
              <a:lnSpc>
                <a:spcPct val="90000"/>
              </a:lnSpc>
              <a:spcBef>
                <a:spcPts val="300"/>
              </a:spcBef>
              <a:spcAft>
                <a:spcPts val="0"/>
              </a:spcAft>
              <a:buClrTx/>
              <a:buSzTx/>
              <a:buFont typeface="Arial" panose="020B0604020202020204" pitchFamily="34" charset="0"/>
              <a:buChar char="•"/>
              <a:tabLst/>
              <a:defRPr/>
            </a:pPr>
            <a: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t>Extensible YANG model for YANG-Push Notifications</a:t>
            </a:r>
            <a:br>
              <a:rPr kumimoji="0" lang="en-US" sz="1500" b="0" i="0" u="none" strike="noStrike" kern="1200" cap="none" spc="0" normalizeH="0" baseline="0" noProof="0" dirty="0">
                <a:ln>
                  <a:noFill/>
                </a:ln>
                <a:solidFill>
                  <a:sysClr val="windowText" lastClr="000000"/>
                </a:solidFill>
                <a:effectLst/>
                <a:uLnTx/>
                <a:uFillTx/>
                <a:latin typeface="+mj-lt"/>
                <a:ea typeface="+mn-ea"/>
                <a:cs typeface="+mn-cs"/>
              </a:rPr>
            </a:b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7"/>
              </a:rPr>
              <a:t>draft-</a:t>
            </a:r>
            <a:r>
              <a:rPr kumimoji="0" lang="en-US" sz="1500" b="0" i="0" u="none" strike="noStrike" kern="1200" cap="none" spc="0" normalizeH="0" baseline="0" noProof="0" dirty="0" err="1">
                <a:ln>
                  <a:noFill/>
                </a:ln>
                <a:solidFill>
                  <a:sysClr val="windowText" lastClr="000000"/>
                </a:solidFill>
                <a:effectLst/>
                <a:uLnTx/>
                <a:uFillTx/>
                <a:latin typeface="+mj-lt"/>
                <a:ea typeface="Times New Roman" panose="02020603050405020304" pitchFamily="18" charset="0"/>
                <a:cs typeface="+mn-cs"/>
                <a:hlinkClick r:id="rId7"/>
              </a:rPr>
              <a:t>ietf</a:t>
            </a: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7"/>
              </a:rPr>
              <a:t>-netconf-</a:t>
            </a:r>
            <a:r>
              <a:rPr kumimoji="0" lang="en-US" sz="1500" b="0" i="0" u="none" strike="noStrike" kern="1200" cap="none" spc="0" normalizeH="0" baseline="0" noProof="0" dirty="0" err="1">
                <a:ln>
                  <a:noFill/>
                </a:ln>
                <a:solidFill>
                  <a:sysClr val="windowText" lastClr="000000"/>
                </a:solidFill>
                <a:effectLst/>
                <a:uLnTx/>
                <a:uFillTx/>
                <a:latin typeface="+mj-lt"/>
                <a:ea typeface="Times New Roman" panose="02020603050405020304" pitchFamily="18" charset="0"/>
                <a:cs typeface="+mn-cs"/>
                <a:hlinkClick r:id="rId7"/>
              </a:rPr>
              <a:t>notif</a:t>
            </a:r>
            <a:r>
              <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hlinkClick r:id="rId7"/>
              </a:rPr>
              <a:t>-envelope</a:t>
            </a:r>
            <a:endParaRPr kumimoji="0" lang="en-US" sz="1500" b="0" i="0" u="none" strike="noStrike" kern="1200" cap="none" spc="0" normalizeH="0" baseline="0" noProof="0" dirty="0">
              <a:ln>
                <a:noFill/>
              </a:ln>
              <a:solidFill>
                <a:sysClr val="windowText" lastClr="000000"/>
              </a:solidFill>
              <a:effectLst/>
              <a:uLnTx/>
              <a:uFillTx/>
              <a:latin typeface="+mj-lt"/>
              <a:ea typeface="Times New Roman" panose="02020603050405020304" pitchFamily="18" charset="0"/>
              <a:cs typeface="+mn-cs"/>
            </a:endParaRPr>
          </a:p>
          <a:p>
            <a:pPr>
              <a:spcBef>
                <a:spcPts val="300"/>
              </a:spcBef>
              <a:defRPr/>
            </a:pPr>
            <a:r>
              <a:rPr lang="en-US" sz="1500" dirty="0">
                <a:solidFill>
                  <a:sysClr val="windowText" lastClr="000000"/>
                </a:solidFill>
                <a:latin typeface="+mj-lt"/>
              </a:rPr>
              <a:t>Validating </a:t>
            </a:r>
            <a:r>
              <a:rPr lang="en-US" sz="1500" dirty="0" err="1">
                <a:solidFill>
                  <a:sysClr val="windowText" lastClr="000000"/>
                </a:solidFill>
                <a:latin typeface="+mj-lt"/>
              </a:rPr>
              <a:t>anydata</a:t>
            </a:r>
            <a:r>
              <a:rPr lang="en-US" sz="1500" dirty="0">
                <a:solidFill>
                  <a:sysClr val="windowText" lastClr="000000"/>
                </a:solidFill>
                <a:latin typeface="+mj-lt"/>
              </a:rPr>
              <a:t> in YANG Library context</a:t>
            </a:r>
            <a:br>
              <a:rPr lang="en-US" sz="1500" dirty="0">
                <a:solidFill>
                  <a:sysClr val="windowText" lastClr="000000"/>
                </a:solidFill>
                <a:latin typeface="+mj-lt"/>
              </a:rPr>
            </a:br>
            <a:r>
              <a:rPr lang="de-DE" altLang="de-DE" sz="1500" dirty="0">
                <a:solidFill>
                  <a:sysClr val="windowText" lastClr="000000"/>
                </a:solidFill>
                <a:latin typeface="+mj-lt"/>
                <a:hlinkClick r:id="rId8"/>
              </a:rPr>
              <a:t>draft-</a:t>
            </a:r>
            <a:r>
              <a:rPr lang="de-DE" altLang="de-DE" sz="1500" dirty="0" err="1">
                <a:solidFill>
                  <a:sysClr val="windowText" lastClr="000000"/>
                </a:solidFill>
                <a:latin typeface="+mj-lt"/>
                <a:hlinkClick r:id="rId8"/>
              </a:rPr>
              <a:t>netana</a:t>
            </a:r>
            <a:r>
              <a:rPr lang="de-DE" altLang="de-DE" sz="1500" dirty="0">
                <a:solidFill>
                  <a:sysClr val="windowText" lastClr="000000"/>
                </a:solidFill>
                <a:latin typeface="+mj-lt"/>
                <a:hlinkClick r:id="rId8"/>
              </a:rPr>
              <a:t>-</a:t>
            </a:r>
            <a:r>
              <a:rPr lang="de-DE" altLang="de-DE" sz="1500" dirty="0" err="1">
                <a:solidFill>
                  <a:sysClr val="windowText" lastClr="000000"/>
                </a:solidFill>
                <a:latin typeface="+mj-lt"/>
                <a:hlinkClick r:id="rId8"/>
              </a:rPr>
              <a:t>nmop</a:t>
            </a:r>
            <a:r>
              <a:rPr lang="de-DE" altLang="de-DE" sz="1500" dirty="0">
                <a:solidFill>
                  <a:sysClr val="windowText" lastClr="000000"/>
                </a:solidFill>
                <a:latin typeface="+mj-lt"/>
                <a:hlinkClick r:id="rId8"/>
              </a:rPr>
              <a:t>-</a:t>
            </a:r>
            <a:r>
              <a:rPr lang="de-DE" altLang="de-DE" sz="1500" dirty="0" err="1">
                <a:solidFill>
                  <a:sysClr val="windowText" lastClr="000000"/>
                </a:solidFill>
                <a:latin typeface="+mj-lt"/>
                <a:hlinkClick r:id="rId8"/>
              </a:rPr>
              <a:t>yang</a:t>
            </a:r>
            <a:r>
              <a:rPr lang="de-DE" altLang="de-DE" sz="1500" dirty="0">
                <a:solidFill>
                  <a:sysClr val="windowText" lastClr="000000"/>
                </a:solidFill>
                <a:latin typeface="+mj-lt"/>
                <a:hlinkClick r:id="rId8"/>
              </a:rPr>
              <a:t>-</a:t>
            </a:r>
            <a:r>
              <a:rPr lang="de-DE" altLang="de-DE" sz="1500" dirty="0" err="1">
                <a:solidFill>
                  <a:sysClr val="windowText" lastClr="000000"/>
                </a:solidFill>
                <a:latin typeface="+mj-lt"/>
                <a:hlinkClick r:id="rId8"/>
              </a:rPr>
              <a:t>anydata</a:t>
            </a:r>
            <a:r>
              <a:rPr lang="de-DE" altLang="de-DE" sz="1500" dirty="0">
                <a:solidFill>
                  <a:sysClr val="windowText" lastClr="000000"/>
                </a:solidFill>
                <a:latin typeface="+mj-lt"/>
                <a:hlinkClick r:id="rId8"/>
              </a:rPr>
              <a:t>-validation</a:t>
            </a:r>
            <a:endParaRPr lang="de-DE" altLang="de-DE" sz="1500" dirty="0">
              <a:solidFill>
                <a:sysClr val="windowText" lastClr="000000"/>
              </a:solidFill>
              <a:latin typeface="+mj-lt"/>
            </a:endParaRPr>
          </a:p>
        </p:txBody>
      </p:sp>
      <p:sp>
        <p:nvSpPr>
          <p:cNvPr id="18" name="Content Placeholder 2">
            <a:extLst>
              <a:ext uri="{FF2B5EF4-FFF2-40B4-BE49-F238E27FC236}">
                <a16:creationId xmlns:a16="http://schemas.microsoft.com/office/drawing/2014/main" id="{4DE7638A-114C-65EC-40D0-622E68D530D2}"/>
              </a:ext>
            </a:extLst>
          </p:cNvPr>
          <p:cNvSpPr txBox="1">
            <a:spLocks/>
          </p:cNvSpPr>
          <p:nvPr/>
        </p:nvSpPr>
        <p:spPr>
          <a:xfrm>
            <a:off x="6042692" y="1417262"/>
            <a:ext cx="5898830" cy="336650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1200"/>
              </a:spcBef>
              <a:buFont typeface="Arial" panose="020B0604020202020204" pitchFamily="34" charset="0"/>
              <a:buNone/>
            </a:pPr>
            <a:r>
              <a:rPr lang="en-US" sz="1800" b="1" dirty="0">
                <a:solidFill>
                  <a:prstClr val="black"/>
                </a:solidFill>
                <a:latin typeface="+mj-lt"/>
              </a:rPr>
              <a:t>YANG-Push Integration Gaps and Arch:</a:t>
            </a:r>
          </a:p>
          <a:p>
            <a:pPr>
              <a:spcBef>
                <a:spcPts val="300"/>
              </a:spcBef>
            </a:pPr>
            <a:r>
              <a:rPr lang="en-US" sz="1500" dirty="0">
                <a:solidFill>
                  <a:prstClr val="black"/>
                </a:solidFill>
                <a:latin typeface="+mj-lt"/>
              </a:rPr>
              <a:t>Support of Versioning in YANG Notifications Subscription</a:t>
            </a:r>
            <a:br>
              <a:rPr lang="en-US" sz="1500" dirty="0">
                <a:solidFill>
                  <a:prstClr val="black"/>
                </a:solidFill>
                <a:latin typeface="+mj-lt"/>
              </a:rPr>
            </a:br>
            <a:r>
              <a:rPr lang="en-US" sz="1500" dirty="0">
                <a:solidFill>
                  <a:prstClr val="black"/>
                </a:solidFill>
                <a:latin typeface="+mj-lt"/>
                <a:hlinkClick r:id="rId9"/>
              </a:rPr>
              <a:t>draft-</a:t>
            </a:r>
            <a:r>
              <a:rPr lang="en-US" sz="1500" dirty="0" err="1">
                <a:solidFill>
                  <a:prstClr val="black"/>
                </a:solidFill>
                <a:latin typeface="+mj-lt"/>
                <a:hlinkClick r:id="rId9"/>
              </a:rPr>
              <a:t>ietf</a:t>
            </a:r>
            <a:r>
              <a:rPr lang="en-US" sz="1500" dirty="0">
                <a:solidFill>
                  <a:prstClr val="black"/>
                </a:solidFill>
                <a:latin typeface="+mj-lt"/>
                <a:hlinkClick r:id="rId9"/>
              </a:rPr>
              <a:t>-netconf-yang-notifications-versioning</a:t>
            </a:r>
            <a:endParaRPr lang="en-US" sz="1500" dirty="0">
              <a:solidFill>
                <a:prstClr val="black"/>
              </a:solidFill>
              <a:latin typeface="+mj-lt"/>
            </a:endParaRPr>
          </a:p>
          <a:p>
            <a:pPr>
              <a:spcBef>
                <a:spcPts val="300"/>
              </a:spcBef>
            </a:pPr>
            <a:r>
              <a:rPr lang="en-US" sz="1500" dirty="0">
                <a:solidFill>
                  <a:prstClr val="black"/>
                </a:solidFill>
                <a:latin typeface="+mj-lt"/>
              </a:rPr>
              <a:t>Augmented-by Addition into the IETF-YANG-Library</a:t>
            </a:r>
            <a:br>
              <a:rPr lang="en-US" sz="1500" dirty="0">
                <a:solidFill>
                  <a:prstClr val="black"/>
                </a:solidFill>
                <a:latin typeface="+mj-lt"/>
              </a:rPr>
            </a:br>
            <a:r>
              <a:rPr lang="en-US" sz="1500" dirty="0">
                <a:solidFill>
                  <a:prstClr val="black"/>
                </a:solidFill>
                <a:latin typeface="+mj-lt"/>
                <a:hlinkClick r:id="rId10"/>
              </a:rPr>
              <a:t>draft-</a:t>
            </a:r>
            <a:r>
              <a:rPr lang="en-US" sz="1500" dirty="0" err="1">
                <a:solidFill>
                  <a:prstClr val="black"/>
                </a:solidFill>
                <a:latin typeface="+mj-lt"/>
                <a:hlinkClick r:id="rId10"/>
              </a:rPr>
              <a:t>ietf</a:t>
            </a:r>
            <a:r>
              <a:rPr lang="en-US" sz="1500" dirty="0">
                <a:solidFill>
                  <a:prstClr val="black"/>
                </a:solidFill>
                <a:latin typeface="+mj-lt"/>
                <a:hlinkClick r:id="rId10"/>
              </a:rPr>
              <a:t>-netconf-yang-library-augmentation</a:t>
            </a:r>
            <a:endParaRPr lang="en-US" sz="1500" dirty="0">
              <a:solidFill>
                <a:prstClr val="black"/>
              </a:solidFill>
              <a:latin typeface="+mj-lt"/>
            </a:endParaRPr>
          </a:p>
          <a:p>
            <a:pPr marL="0" indent="0">
              <a:spcBef>
                <a:spcPts val="1200"/>
              </a:spcBef>
              <a:buFont typeface="Arial" panose="020B0604020202020204" pitchFamily="34" charset="0"/>
              <a:buNone/>
            </a:pPr>
            <a:r>
              <a:rPr lang="en-US" sz="1800" b="1" dirty="0">
                <a:solidFill>
                  <a:prstClr val="black"/>
                </a:solidFill>
                <a:latin typeface="+mj-lt"/>
              </a:rPr>
              <a:t>YANG-Push Simplification:</a:t>
            </a:r>
          </a:p>
          <a:p>
            <a:pPr>
              <a:spcBef>
                <a:spcPts val="300"/>
              </a:spcBef>
            </a:pPr>
            <a:r>
              <a:rPr lang="en-US" sz="1500" dirty="0">
                <a:solidFill>
                  <a:prstClr val="black"/>
                </a:solidFill>
                <a:latin typeface="+mj-lt"/>
              </a:rPr>
              <a:t>YANG-Push Operational Data Observability Enhancements</a:t>
            </a:r>
            <a:br>
              <a:rPr lang="en-US" sz="1500" dirty="0">
                <a:solidFill>
                  <a:prstClr val="black"/>
                </a:solidFill>
                <a:latin typeface="+mj-lt"/>
              </a:rPr>
            </a:br>
            <a:r>
              <a:rPr lang="en-US" sz="1500" dirty="0">
                <a:solidFill>
                  <a:prstClr val="black"/>
                </a:solidFill>
                <a:latin typeface="+mj-lt"/>
                <a:hlinkClick r:id="rId11"/>
              </a:rPr>
              <a:t>draft-</a:t>
            </a:r>
            <a:r>
              <a:rPr lang="en-US" sz="1500" dirty="0" err="1">
                <a:solidFill>
                  <a:prstClr val="black"/>
                </a:solidFill>
                <a:latin typeface="+mj-lt"/>
                <a:hlinkClick r:id="rId11"/>
              </a:rPr>
              <a:t>wilton</a:t>
            </a:r>
            <a:r>
              <a:rPr lang="en-US" sz="1500" dirty="0">
                <a:solidFill>
                  <a:prstClr val="black"/>
                </a:solidFill>
                <a:latin typeface="+mj-lt"/>
                <a:hlinkClick r:id="rId11"/>
              </a:rPr>
              <a:t>-netconf-</a:t>
            </a:r>
            <a:r>
              <a:rPr lang="en-US" sz="1500" dirty="0" err="1">
                <a:solidFill>
                  <a:prstClr val="black"/>
                </a:solidFill>
                <a:latin typeface="+mj-lt"/>
                <a:hlinkClick r:id="rId11"/>
              </a:rPr>
              <a:t>yp</a:t>
            </a:r>
            <a:r>
              <a:rPr lang="en-US" sz="1500" dirty="0">
                <a:solidFill>
                  <a:prstClr val="black"/>
                </a:solidFill>
                <a:latin typeface="+mj-lt"/>
                <a:hlinkClick r:id="rId11"/>
              </a:rPr>
              <a:t>-observability</a:t>
            </a:r>
            <a:endParaRPr lang="en-US" sz="1500" dirty="0">
              <a:solidFill>
                <a:prstClr val="black"/>
              </a:solidFill>
              <a:latin typeface="+mj-lt"/>
            </a:endParaRPr>
          </a:p>
          <a:p>
            <a:pPr marL="0" indent="0">
              <a:spcBef>
                <a:spcPts val="1200"/>
              </a:spcBef>
              <a:buFont typeface="Arial" panose="020B0604020202020204" pitchFamily="34" charset="0"/>
              <a:buNone/>
            </a:pPr>
            <a:r>
              <a:rPr lang="en-US" sz="1800" b="1" dirty="0">
                <a:solidFill>
                  <a:prstClr val="black"/>
                </a:solidFill>
                <a:latin typeface="+mj-lt"/>
              </a:rPr>
              <a:t>YANG-Push Message Broker:</a:t>
            </a:r>
          </a:p>
          <a:p>
            <a:pPr>
              <a:spcBef>
                <a:spcPts val="300"/>
              </a:spcBef>
            </a:pPr>
            <a:r>
              <a:rPr lang="en-US" sz="1500" dirty="0">
                <a:solidFill>
                  <a:prstClr val="black"/>
                </a:solidFill>
                <a:latin typeface="+mj-lt"/>
              </a:rPr>
              <a:t>An Architecture for YANG-Push to Message Broker Integration</a:t>
            </a:r>
            <a:br>
              <a:rPr lang="en-US" sz="1500" dirty="0">
                <a:solidFill>
                  <a:prstClr val="black"/>
                </a:solidFill>
                <a:latin typeface="+mj-lt"/>
              </a:rPr>
            </a:br>
            <a:r>
              <a:rPr lang="en-US" sz="1500" dirty="0">
                <a:solidFill>
                  <a:prstClr val="black"/>
                </a:solidFill>
                <a:latin typeface="+mj-lt"/>
                <a:hlinkClick r:id="rId12"/>
              </a:rPr>
              <a:t>draft-</a:t>
            </a:r>
            <a:r>
              <a:rPr lang="en-US" sz="1500" dirty="0" err="1">
                <a:solidFill>
                  <a:prstClr val="black"/>
                </a:solidFill>
                <a:latin typeface="+mj-lt"/>
                <a:hlinkClick r:id="rId12"/>
              </a:rPr>
              <a:t>ietf</a:t>
            </a:r>
            <a:r>
              <a:rPr lang="en-US" sz="1500" dirty="0">
                <a:solidFill>
                  <a:prstClr val="black"/>
                </a:solidFill>
                <a:latin typeface="+mj-lt"/>
                <a:hlinkClick r:id="rId12"/>
              </a:rPr>
              <a:t>-</a:t>
            </a:r>
            <a:r>
              <a:rPr lang="en-US" sz="1500" dirty="0" err="1">
                <a:solidFill>
                  <a:prstClr val="black"/>
                </a:solidFill>
                <a:latin typeface="+mj-lt"/>
                <a:hlinkClick r:id="rId12"/>
              </a:rPr>
              <a:t>nmop</a:t>
            </a:r>
            <a:r>
              <a:rPr lang="en-US" sz="1500" dirty="0">
                <a:solidFill>
                  <a:prstClr val="black"/>
                </a:solidFill>
                <a:latin typeface="+mj-lt"/>
                <a:hlinkClick r:id="rId12"/>
              </a:rPr>
              <a:t>-yang-message-broker-integration</a:t>
            </a:r>
            <a:endParaRPr lang="en-US" sz="1500" dirty="0">
              <a:solidFill>
                <a:prstClr val="black"/>
              </a:solidFill>
              <a:latin typeface="+mj-lt"/>
            </a:endParaRPr>
          </a:p>
          <a:p>
            <a:pPr>
              <a:spcBef>
                <a:spcPts val="300"/>
              </a:spcBef>
            </a:pPr>
            <a:r>
              <a:rPr lang="en-US" sz="1500" dirty="0">
                <a:solidFill>
                  <a:prstClr val="black"/>
                </a:solidFill>
                <a:latin typeface="+mj-lt"/>
              </a:rPr>
              <a:t>Extensible YANG Model for Network Telemetry Notifications</a:t>
            </a:r>
            <a:br>
              <a:rPr lang="en-US" sz="1500" dirty="0">
                <a:solidFill>
                  <a:prstClr val="black"/>
                </a:solidFill>
                <a:latin typeface="+mj-lt"/>
              </a:rPr>
            </a:br>
            <a:r>
              <a:rPr lang="en-US" sz="1500" dirty="0">
                <a:solidFill>
                  <a:prstClr val="black"/>
                </a:solidFill>
                <a:latin typeface="+mj-lt"/>
                <a:hlinkClick r:id="rId13"/>
              </a:rPr>
              <a:t>draft-</a:t>
            </a:r>
            <a:r>
              <a:rPr lang="en-US" sz="1500" dirty="0" err="1">
                <a:solidFill>
                  <a:prstClr val="black"/>
                </a:solidFill>
                <a:latin typeface="+mj-lt"/>
                <a:hlinkClick r:id="rId13"/>
              </a:rPr>
              <a:t>ietf</a:t>
            </a:r>
            <a:r>
              <a:rPr lang="en-US" sz="1500" dirty="0">
                <a:solidFill>
                  <a:prstClr val="black"/>
                </a:solidFill>
                <a:latin typeface="+mj-lt"/>
                <a:hlinkClick r:id="rId13"/>
              </a:rPr>
              <a:t>-</a:t>
            </a:r>
            <a:r>
              <a:rPr lang="en-US" sz="1500" dirty="0" err="1">
                <a:solidFill>
                  <a:prstClr val="black"/>
                </a:solidFill>
                <a:latin typeface="+mj-lt"/>
                <a:hlinkClick r:id="rId13"/>
              </a:rPr>
              <a:t>nmop</a:t>
            </a:r>
            <a:r>
              <a:rPr lang="en-US" sz="1500" dirty="0">
                <a:solidFill>
                  <a:prstClr val="black"/>
                </a:solidFill>
                <a:latin typeface="+mj-lt"/>
                <a:hlinkClick r:id="rId13"/>
              </a:rPr>
              <a:t>-message-broker-telemetry-message</a:t>
            </a:r>
            <a:endParaRPr lang="en-US" sz="1500" dirty="0">
              <a:solidFill>
                <a:prstClr val="black"/>
              </a:solidFill>
              <a:latin typeface="+mj-lt"/>
            </a:endParaRPr>
          </a:p>
          <a:p>
            <a:pPr>
              <a:spcBef>
                <a:spcPts val="300"/>
              </a:spcBef>
            </a:pPr>
            <a:r>
              <a:rPr lang="da-DK" sz="1500" dirty="0">
                <a:solidFill>
                  <a:prstClr val="black"/>
                </a:solidFill>
              </a:rPr>
              <a:t>YANG Message Keys for Message Broker Integration</a:t>
            </a:r>
            <a:br>
              <a:rPr lang="en-US" sz="1500" dirty="0">
                <a:solidFill>
                  <a:prstClr val="black"/>
                </a:solidFill>
              </a:rPr>
            </a:br>
            <a:r>
              <a:rPr lang="en-US" sz="1500" dirty="0">
                <a:solidFill>
                  <a:prstClr val="black"/>
                </a:solidFill>
                <a:hlinkClick r:id="rId14"/>
              </a:rPr>
              <a:t>draft-</a:t>
            </a:r>
            <a:r>
              <a:rPr lang="en-US" sz="1500" dirty="0" err="1">
                <a:solidFill>
                  <a:prstClr val="black"/>
                </a:solidFill>
                <a:hlinkClick r:id="rId14"/>
              </a:rPr>
              <a:t>netana</a:t>
            </a:r>
            <a:r>
              <a:rPr lang="en-US" sz="1500" dirty="0">
                <a:solidFill>
                  <a:prstClr val="black"/>
                </a:solidFill>
                <a:hlinkClick r:id="rId14"/>
              </a:rPr>
              <a:t>-</a:t>
            </a:r>
            <a:r>
              <a:rPr lang="en-US" sz="1500" dirty="0" err="1">
                <a:solidFill>
                  <a:prstClr val="black"/>
                </a:solidFill>
                <a:hlinkClick r:id="rId14"/>
              </a:rPr>
              <a:t>nmop</a:t>
            </a:r>
            <a:r>
              <a:rPr lang="en-US" sz="1500" dirty="0">
                <a:solidFill>
                  <a:prstClr val="black"/>
                </a:solidFill>
                <a:hlinkClick r:id="rId14"/>
              </a:rPr>
              <a:t>-yang-message-broker-message-key</a:t>
            </a:r>
            <a:endParaRPr lang="en-US" sz="1500" dirty="0">
              <a:solidFill>
                <a:prstClr val="black"/>
              </a:solidFill>
              <a:latin typeface="+mj-lt"/>
            </a:endParaRPr>
          </a:p>
        </p:txBody>
      </p:sp>
    </p:spTree>
    <p:extLst>
      <p:ext uri="{BB962C8B-B14F-4D97-AF65-F5344CB8AC3E}">
        <p14:creationId xmlns:p14="http://schemas.microsoft.com/office/powerpoint/2010/main" val="33258366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14</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1447800" y="1690688"/>
            <a:ext cx="9906000" cy="4492621"/>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b="1" dirty="0"/>
              <a:t>MVP 1 - Works</a:t>
            </a:r>
          </a:p>
          <a:p>
            <a:pPr marL="285750" indent="-285750">
              <a:spcBef>
                <a:spcPts val="0"/>
              </a:spcBef>
              <a:spcAft>
                <a:spcPts val="0"/>
              </a:spcAft>
              <a:buFont typeface="Arial" panose="020B0604020202020204" pitchFamily="34" charset="0"/>
              <a:buChar char="•"/>
            </a:pPr>
            <a:r>
              <a:rPr lang="en-US" sz="1600" dirty="0">
                <a:hlinkClick r:id="rId2"/>
              </a:rPr>
              <a:t>draft-</a:t>
            </a:r>
            <a:r>
              <a:rPr lang="en-US" sz="1600" dirty="0" err="1">
                <a:hlinkClick r:id="rId2"/>
              </a:rPr>
              <a:t>ietf</a:t>
            </a:r>
            <a:r>
              <a:rPr lang="en-US" sz="1600" dirty="0">
                <a:hlinkClick r:id="rId2"/>
              </a:rPr>
              <a:t>-netconf-</a:t>
            </a:r>
            <a:r>
              <a:rPr lang="en-US" sz="1600" dirty="0" err="1">
                <a:hlinkClick r:id="rId2"/>
              </a:rPr>
              <a:t>udp</a:t>
            </a:r>
            <a:r>
              <a:rPr lang="en-US" sz="1600" dirty="0">
                <a:hlinkClick r:id="rId2"/>
              </a:rPr>
              <a:t>-</a:t>
            </a:r>
            <a:r>
              <a:rPr lang="en-US" sz="1600" dirty="0" err="1">
                <a:hlinkClick r:id="rId2"/>
              </a:rPr>
              <a:t>notif</a:t>
            </a:r>
            <a:r>
              <a:rPr lang="en-US" sz="1600" dirty="0"/>
              <a:t> transport (with segmentation option) and notifications encoded in RFC 7951 IETF-JSON. </a:t>
            </a:r>
          </a:p>
          <a:p>
            <a:pPr marL="285750" indent="-285750">
              <a:spcBef>
                <a:spcPts val="0"/>
              </a:spcBef>
              <a:spcAft>
                <a:spcPts val="0"/>
              </a:spcAft>
              <a:buFont typeface="Arial" panose="020B0604020202020204" pitchFamily="34" charset="0"/>
              <a:buChar char="•"/>
            </a:pPr>
            <a:r>
              <a:rPr lang="en-US" sz="1600" dirty="0">
                <a:hlinkClick r:id="rId3"/>
              </a:rPr>
              <a:t>RFC 8641 </a:t>
            </a:r>
            <a:r>
              <a:rPr lang="en-US" sz="1600" dirty="0"/>
              <a:t>periodic subscription with anchor-time configurable in </a:t>
            </a:r>
            <a:r>
              <a:rPr lang="en-US" sz="1600" dirty="0" err="1"/>
              <a:t>ietf</a:t>
            </a:r>
            <a:r>
              <a:rPr lang="en-US" sz="1600" dirty="0"/>
              <a:t>-subscribed-notifications.</a:t>
            </a:r>
          </a:p>
          <a:p>
            <a:pPr marL="285750" indent="-285750">
              <a:spcBef>
                <a:spcPts val="0"/>
              </a:spcBef>
              <a:spcAft>
                <a:spcPts val="0"/>
              </a:spcAft>
              <a:buFont typeface="Arial" panose="020B0604020202020204" pitchFamily="34" charset="0"/>
              <a:buChar char="•"/>
            </a:pPr>
            <a:r>
              <a:rPr lang="en-US" sz="1600" dirty="0"/>
              <a:t>YANG notifications as defined in </a:t>
            </a:r>
            <a:r>
              <a:rPr lang="en-US" sz="1600" dirty="0">
                <a:ea typeface="Times New Roman" panose="02020603050405020304" pitchFamily="18" charset="0"/>
                <a:hlinkClick r:id="rId4"/>
              </a:rPr>
              <a:t>draft-</a:t>
            </a:r>
            <a:r>
              <a:rPr lang="en-US" sz="1600" dirty="0" err="1">
                <a:ea typeface="Times New Roman" panose="02020603050405020304" pitchFamily="18" charset="0"/>
                <a:hlinkClick r:id="rId4"/>
              </a:rPr>
              <a:t>netana</a:t>
            </a:r>
            <a:r>
              <a:rPr lang="en-US" sz="1600" dirty="0">
                <a:ea typeface="Times New Roman" panose="02020603050405020304" pitchFamily="18" charset="0"/>
                <a:hlinkClick r:id="rId4"/>
              </a:rPr>
              <a:t>-netconf-</a:t>
            </a:r>
            <a:r>
              <a:rPr lang="en-US" sz="1600" dirty="0" err="1">
                <a:ea typeface="Times New Roman" panose="02020603050405020304" pitchFamily="18" charset="0"/>
                <a:hlinkClick r:id="rId4"/>
              </a:rPr>
              <a:t>notif</a:t>
            </a:r>
            <a:r>
              <a:rPr lang="en-US" sz="1600" dirty="0">
                <a:ea typeface="Times New Roman" panose="02020603050405020304" pitchFamily="18" charset="0"/>
                <a:hlinkClick r:id="rId4"/>
              </a:rPr>
              <a:t>-envelope</a:t>
            </a:r>
            <a:r>
              <a:rPr lang="en-US" sz="1600" dirty="0">
                <a:ea typeface="Times New Roman" panose="02020603050405020304" pitchFamily="18" charset="0"/>
              </a:rPr>
              <a:t>, </a:t>
            </a:r>
            <a:r>
              <a:rPr lang="en-US" sz="1600" dirty="0"/>
              <a:t>YANG module name, version and yang-library-content-id as in </a:t>
            </a:r>
            <a:r>
              <a:rPr lang="en-US" sz="1600" dirty="0">
                <a:hlinkClick r:id="rId5"/>
              </a:rPr>
              <a:t>draft-</a:t>
            </a:r>
            <a:r>
              <a:rPr lang="en-US" sz="1600" dirty="0" err="1">
                <a:hlinkClick r:id="rId5"/>
              </a:rPr>
              <a:t>ietf</a:t>
            </a:r>
            <a:r>
              <a:rPr lang="en-US" sz="1600" dirty="0">
                <a:hlinkClick r:id="rId5"/>
              </a:rPr>
              <a:t>-netconf-yang-notifications-versioning </a:t>
            </a:r>
            <a:r>
              <a:rPr lang="en-US" sz="1600" dirty="0"/>
              <a:t>and notification capabilities (</a:t>
            </a:r>
            <a:r>
              <a:rPr lang="en-US" sz="1600" dirty="0">
                <a:hlinkClick r:id="rId6"/>
              </a:rPr>
              <a:t>RFC 9196</a:t>
            </a:r>
            <a:r>
              <a:rPr lang="en-US" sz="1600" dirty="0"/>
              <a:t>) discoverable as defined in their documents.</a:t>
            </a:r>
          </a:p>
          <a:p>
            <a:pPr marL="285750" indent="-285750">
              <a:spcBef>
                <a:spcPts val="0"/>
              </a:spcBef>
              <a:spcAft>
                <a:spcPts val="0"/>
              </a:spcAft>
              <a:buFont typeface="Arial" panose="020B0604020202020204" pitchFamily="34" charset="0"/>
              <a:buChar char="•"/>
            </a:pPr>
            <a:r>
              <a:rPr lang="en-US" sz="1600" dirty="0"/>
              <a:t>YANG-Library as defined in </a:t>
            </a:r>
            <a:r>
              <a:rPr lang="en-US" sz="1600" dirty="0">
                <a:hlinkClick r:id="rId7"/>
              </a:rPr>
              <a:t>RFC 8525 </a:t>
            </a:r>
            <a:r>
              <a:rPr lang="en-US" sz="1600" dirty="0"/>
              <a:t>and </a:t>
            </a:r>
            <a:r>
              <a:rPr lang="en-US" sz="1600" dirty="0">
                <a:hlinkClick r:id="rId8"/>
              </a:rPr>
              <a:t>draft-</a:t>
            </a:r>
            <a:r>
              <a:rPr lang="en-US" sz="1600" dirty="0" err="1">
                <a:hlinkClick r:id="rId8"/>
              </a:rPr>
              <a:t>ietf</a:t>
            </a:r>
            <a:r>
              <a:rPr lang="en-US" sz="1600" dirty="0">
                <a:hlinkClick r:id="rId8"/>
              </a:rPr>
              <a:t>-netconf-yang-library-</a:t>
            </a:r>
            <a:r>
              <a:rPr lang="en-US" sz="1600" dirty="0" err="1">
                <a:hlinkClick r:id="rId8"/>
              </a:rPr>
              <a:t>augmentedby</a:t>
            </a:r>
            <a:r>
              <a:rPr lang="en-US" sz="1600" dirty="0"/>
              <a:t>.</a:t>
            </a:r>
            <a:endParaRPr lang="en-US" sz="1600" b="1" dirty="0"/>
          </a:p>
          <a:p>
            <a:pPr>
              <a:spcAft>
                <a:spcPts val="0"/>
              </a:spcAft>
            </a:pPr>
            <a:r>
              <a:rPr lang="en-US" b="1" dirty="0"/>
              <a:t>MVP 2 – Scales and Secures</a:t>
            </a:r>
          </a:p>
          <a:p>
            <a:pPr marL="285750" indent="-285750">
              <a:spcBef>
                <a:spcPts val="0"/>
              </a:spcBef>
              <a:spcAft>
                <a:spcPts val="0"/>
              </a:spcAft>
              <a:buFont typeface="Arial" panose="020B0604020202020204" pitchFamily="34" charset="0"/>
              <a:buChar char="•"/>
            </a:pPr>
            <a:r>
              <a:rPr lang="en-US" sz="1600" dirty="0"/>
              <a:t>Distributed notifications as defined in </a:t>
            </a:r>
            <a:r>
              <a:rPr lang="en-US" sz="1600" dirty="0">
                <a:hlinkClick r:id="rId9"/>
              </a:rPr>
              <a:t>draft-</a:t>
            </a:r>
            <a:r>
              <a:rPr lang="en-US" sz="1600" dirty="0" err="1">
                <a:hlinkClick r:id="rId9"/>
              </a:rPr>
              <a:t>ietf</a:t>
            </a:r>
            <a:r>
              <a:rPr lang="en-US" sz="1600" dirty="0">
                <a:hlinkClick r:id="rId9"/>
              </a:rPr>
              <a:t>-netconf-distributed-</a:t>
            </a:r>
            <a:r>
              <a:rPr lang="en-US" sz="1600" dirty="0" err="1">
                <a:hlinkClick r:id="rId9"/>
              </a:rPr>
              <a:t>notif</a:t>
            </a:r>
            <a:r>
              <a:rPr lang="en-US" sz="1600" dirty="0"/>
              <a:t>.</a:t>
            </a:r>
          </a:p>
          <a:p>
            <a:pPr marL="285750" indent="-285750">
              <a:spcBef>
                <a:spcPts val="0"/>
              </a:spcBef>
              <a:spcAft>
                <a:spcPts val="0"/>
              </a:spcAft>
              <a:buFont typeface="Arial" panose="020B0604020202020204" pitchFamily="34" charset="0"/>
              <a:buChar char="•"/>
            </a:pPr>
            <a:r>
              <a:rPr lang="en-US" sz="1600" dirty="0"/>
              <a:t>YANG notifications encoded in CBOR (named identifiers) as defined in </a:t>
            </a:r>
            <a:r>
              <a:rPr lang="en-US" sz="1600" dirty="0">
                <a:hlinkClick r:id="rId10"/>
              </a:rPr>
              <a:t>RFC 9254</a:t>
            </a:r>
            <a:r>
              <a:rPr lang="en-US" sz="1600" dirty="0"/>
              <a:t>.</a:t>
            </a:r>
          </a:p>
          <a:p>
            <a:pPr marL="285750" indent="-285750">
              <a:spcBef>
                <a:spcPts val="0"/>
              </a:spcBef>
              <a:spcAft>
                <a:spcPts val="0"/>
              </a:spcAft>
              <a:buFont typeface="Arial" panose="020B0604020202020204" pitchFamily="34" charset="0"/>
              <a:buChar char="•"/>
            </a:pPr>
            <a:r>
              <a:rPr lang="en-US" sz="1600" dirty="0"/>
              <a:t>YANG notifications DTLS (1.2 MUST </a:t>
            </a:r>
            <a:r>
              <a:rPr lang="en-US" sz="1600" dirty="0">
                <a:hlinkClick r:id="rId11"/>
              </a:rPr>
              <a:t>RFC 6347</a:t>
            </a:r>
            <a:r>
              <a:rPr lang="en-US" sz="1600" dirty="0"/>
              <a:t>, 1.3 SHOULD </a:t>
            </a:r>
            <a:r>
              <a:rPr lang="en-US" sz="1600" dirty="0">
                <a:hlinkClick r:id="rId12"/>
              </a:rPr>
              <a:t>RFC 9147</a:t>
            </a:r>
            <a:r>
              <a:rPr lang="en-US" sz="1600" dirty="0"/>
              <a:t>) encrypted as defined in </a:t>
            </a:r>
            <a:r>
              <a:rPr lang="en-US" sz="1600" dirty="0">
                <a:hlinkClick r:id="rId2"/>
              </a:rPr>
              <a:t>draft-</a:t>
            </a:r>
            <a:r>
              <a:rPr lang="en-US" sz="1600" dirty="0" err="1">
                <a:hlinkClick r:id="rId2"/>
              </a:rPr>
              <a:t>ietf</a:t>
            </a:r>
            <a:r>
              <a:rPr lang="en-US" sz="1600" dirty="0">
                <a:hlinkClick r:id="rId2"/>
              </a:rPr>
              <a:t>-netconf-</a:t>
            </a:r>
            <a:r>
              <a:rPr lang="en-US" sz="1600" dirty="0" err="1">
                <a:hlinkClick r:id="rId2"/>
              </a:rPr>
              <a:t>udp</a:t>
            </a:r>
            <a:r>
              <a:rPr lang="en-US" sz="1600" dirty="0">
                <a:hlinkClick r:id="rId2"/>
              </a:rPr>
              <a:t>-</a:t>
            </a:r>
            <a:r>
              <a:rPr lang="en-US" sz="1600" dirty="0" err="1">
                <a:hlinkClick r:id="rId2"/>
              </a:rPr>
              <a:t>notif</a:t>
            </a:r>
            <a:r>
              <a:rPr lang="en-US" sz="1600" dirty="0"/>
              <a:t>.</a:t>
            </a:r>
          </a:p>
          <a:p>
            <a:pPr>
              <a:spcAft>
                <a:spcPts val="0"/>
              </a:spcAft>
            </a:pPr>
            <a:r>
              <a:rPr lang="en-US" b="1" dirty="0"/>
              <a:t>MVP 3 - Optimizes</a:t>
            </a:r>
          </a:p>
          <a:p>
            <a:pPr marL="285750" indent="-285750">
              <a:spcBef>
                <a:spcPts val="0"/>
              </a:spcBef>
              <a:spcAft>
                <a:spcPts val="0"/>
              </a:spcAft>
              <a:buFont typeface="Arial" panose="020B0604020202020204" pitchFamily="34" charset="0"/>
              <a:buChar char="•"/>
            </a:pPr>
            <a:r>
              <a:rPr lang="en-US" sz="1600" dirty="0">
                <a:hlinkClick r:id="rId3"/>
              </a:rPr>
              <a:t>RFC 8641 </a:t>
            </a:r>
            <a:r>
              <a:rPr lang="en-US" sz="1600" dirty="0"/>
              <a:t>on-change subscription configurable in </a:t>
            </a:r>
            <a:r>
              <a:rPr lang="en-US" sz="1600" dirty="0" err="1"/>
              <a:t>ietf</a:t>
            </a:r>
            <a:r>
              <a:rPr lang="en-US" sz="1600" dirty="0"/>
              <a:t>-subscribed-notifications.</a:t>
            </a:r>
          </a:p>
          <a:p>
            <a:pPr marL="285750" indent="-285750">
              <a:spcBef>
                <a:spcPts val="0"/>
              </a:spcBef>
              <a:spcAft>
                <a:spcPts val="0"/>
              </a:spcAft>
              <a:buFont typeface="Arial" panose="020B0604020202020204" pitchFamily="34" charset="0"/>
              <a:buChar char="•"/>
            </a:pPr>
            <a:r>
              <a:rPr lang="en-US" sz="1600" dirty="0">
                <a:hlinkClick r:id="rId3"/>
              </a:rPr>
              <a:t>RFC 8641 </a:t>
            </a:r>
            <a:r>
              <a:rPr lang="en-US" sz="1600" dirty="0"/>
              <a:t>on-change and periodical subscription in </a:t>
            </a:r>
            <a:r>
              <a:rPr lang="en-US" sz="1600" dirty="0">
                <a:hlinkClick r:id="rId6"/>
              </a:rPr>
              <a:t>RFC 9196 </a:t>
            </a:r>
            <a:r>
              <a:rPr lang="en-US" sz="1600" dirty="0"/>
              <a:t>defined capabilities discoverable.</a:t>
            </a:r>
          </a:p>
          <a:p>
            <a:pPr marL="285750" indent="-285750">
              <a:spcBef>
                <a:spcPts val="0"/>
              </a:spcBef>
              <a:spcAft>
                <a:spcPts val="0"/>
              </a:spcAft>
              <a:buFont typeface="Arial" panose="020B0604020202020204" pitchFamily="34" charset="0"/>
              <a:buChar char="•"/>
            </a:pPr>
            <a:r>
              <a:rPr lang="en-US" sz="1600" dirty="0">
                <a:hlinkClick r:id="rId2"/>
              </a:rPr>
              <a:t>draft-</a:t>
            </a:r>
            <a:r>
              <a:rPr lang="en-US" sz="1600" dirty="0" err="1">
                <a:hlinkClick r:id="rId2"/>
              </a:rPr>
              <a:t>ietf</a:t>
            </a:r>
            <a:r>
              <a:rPr lang="en-US" sz="1600" dirty="0">
                <a:hlinkClick r:id="rId2"/>
              </a:rPr>
              <a:t>-netconf-</a:t>
            </a:r>
            <a:r>
              <a:rPr lang="en-US" sz="1600" dirty="0" err="1">
                <a:hlinkClick r:id="rId2"/>
              </a:rPr>
              <a:t>udp</a:t>
            </a:r>
            <a:r>
              <a:rPr lang="en-US" sz="1600" dirty="0">
                <a:hlinkClick r:id="rId2"/>
              </a:rPr>
              <a:t>-</a:t>
            </a:r>
            <a:r>
              <a:rPr lang="en-US" sz="1600" dirty="0" err="1">
                <a:hlinkClick r:id="rId2"/>
              </a:rPr>
              <a:t>notif</a:t>
            </a:r>
            <a:r>
              <a:rPr lang="en-US" sz="1600" dirty="0"/>
              <a:t> transport, encoding and encryption capabilities (</a:t>
            </a:r>
            <a:r>
              <a:rPr lang="en-US" sz="1600" dirty="0">
                <a:hlinkClick r:id="rId6"/>
              </a:rPr>
              <a:t>RFC 9196</a:t>
            </a:r>
            <a:r>
              <a:rPr lang="en-US" sz="1600" dirty="0"/>
              <a:t>) discoverable with </a:t>
            </a:r>
            <a:r>
              <a:rPr lang="en-US" sz="1600" dirty="0">
                <a:hlinkClick r:id="rId13"/>
              </a:rPr>
              <a:t>draft-</a:t>
            </a:r>
            <a:r>
              <a:rPr lang="en-US" sz="1600" dirty="0" err="1">
                <a:hlinkClick r:id="rId13"/>
              </a:rPr>
              <a:t>ietf</a:t>
            </a:r>
            <a:r>
              <a:rPr lang="en-US" sz="1600" dirty="0">
                <a:hlinkClick r:id="rId13"/>
              </a:rPr>
              <a:t>-netconf-</a:t>
            </a:r>
            <a:r>
              <a:rPr lang="en-US" sz="1600" dirty="0" err="1">
                <a:hlinkClick r:id="rId13"/>
              </a:rPr>
              <a:t>yp</a:t>
            </a:r>
            <a:r>
              <a:rPr lang="en-US" sz="1600" dirty="0">
                <a:hlinkClick r:id="rId13"/>
              </a:rPr>
              <a:t>-transport-capabilities</a:t>
            </a:r>
            <a:r>
              <a:rPr lang="en-US" sz="1600" dirty="0"/>
              <a:t>.</a:t>
            </a:r>
          </a:p>
          <a:p>
            <a:pPr marL="285750" indent="-285750">
              <a:spcBef>
                <a:spcPts val="0"/>
              </a:spcBef>
              <a:spcAft>
                <a:spcPts val="0"/>
              </a:spcAft>
              <a:buFont typeface="Arial" panose="020B0604020202020204" pitchFamily="34" charset="0"/>
              <a:buChar char="•"/>
            </a:pPr>
            <a:endParaRPr lang="en-US" sz="1600" dirty="0"/>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IETF YANG-Push Implementations</a:t>
            </a:r>
            <a:br>
              <a:rPr lang="en-US" sz="3600" dirty="0"/>
            </a:br>
            <a:r>
              <a:rPr lang="en-US" sz="2700" dirty="0">
                <a:solidFill>
                  <a:schemeClr val="bg2">
                    <a:lumMod val="75000"/>
                  </a:schemeClr>
                </a:solidFill>
              </a:rPr>
              <a:t>Incremental development…</a:t>
            </a:r>
          </a:p>
        </p:txBody>
      </p:sp>
      <p:sp>
        <p:nvSpPr>
          <p:cNvPr id="2" name="Left Brace 1">
            <a:extLst>
              <a:ext uri="{FF2B5EF4-FFF2-40B4-BE49-F238E27FC236}">
                <a16:creationId xmlns:a16="http://schemas.microsoft.com/office/drawing/2014/main" id="{79953F08-D7B3-20B4-75F7-C1E5DCC9613D}"/>
              </a:ext>
            </a:extLst>
          </p:cNvPr>
          <p:cNvSpPr/>
          <p:nvPr/>
        </p:nvSpPr>
        <p:spPr>
          <a:xfrm>
            <a:off x="1159512" y="2192838"/>
            <a:ext cx="181183" cy="132556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3" name="Content Placeholder 2">
            <a:extLst>
              <a:ext uri="{FF2B5EF4-FFF2-40B4-BE49-F238E27FC236}">
                <a16:creationId xmlns:a16="http://schemas.microsoft.com/office/drawing/2014/main" id="{DC212690-F01A-E120-61E5-D76F9E4A6A57}"/>
              </a:ext>
            </a:extLst>
          </p:cNvPr>
          <p:cNvSpPr txBox="1">
            <a:spLocks/>
          </p:cNvSpPr>
          <p:nvPr/>
        </p:nvSpPr>
        <p:spPr>
          <a:xfrm>
            <a:off x="209550" y="2278541"/>
            <a:ext cx="904665" cy="11541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300" dirty="0">
                <a:solidFill>
                  <a:srgbClr val="FF0000"/>
                </a:solidFill>
              </a:rPr>
              <a:t>4 major vendor implementations finalized.</a:t>
            </a:r>
          </a:p>
        </p:txBody>
      </p:sp>
      <p:sp>
        <p:nvSpPr>
          <p:cNvPr id="7" name="Content Placeholder 2">
            <a:extLst>
              <a:ext uri="{FF2B5EF4-FFF2-40B4-BE49-F238E27FC236}">
                <a16:creationId xmlns:a16="http://schemas.microsoft.com/office/drawing/2014/main" id="{6B13189D-B3C7-34A8-942D-0A871DC2C1EC}"/>
              </a:ext>
            </a:extLst>
          </p:cNvPr>
          <p:cNvSpPr txBox="1">
            <a:spLocks/>
          </p:cNvSpPr>
          <p:nvPr/>
        </p:nvSpPr>
        <p:spPr>
          <a:xfrm>
            <a:off x="209550" y="4157533"/>
            <a:ext cx="904665" cy="11541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300" dirty="0">
                <a:solidFill>
                  <a:srgbClr val="FF0000"/>
                </a:solidFill>
              </a:rPr>
              <a:t>2 major vendor implementations started.</a:t>
            </a:r>
          </a:p>
        </p:txBody>
      </p:sp>
      <p:sp>
        <p:nvSpPr>
          <p:cNvPr id="8" name="Left Brace 7">
            <a:extLst>
              <a:ext uri="{FF2B5EF4-FFF2-40B4-BE49-F238E27FC236}">
                <a16:creationId xmlns:a16="http://schemas.microsoft.com/office/drawing/2014/main" id="{27DAB121-B9E6-F4BC-D42B-2750688257DF}"/>
              </a:ext>
            </a:extLst>
          </p:cNvPr>
          <p:cNvSpPr/>
          <p:nvPr/>
        </p:nvSpPr>
        <p:spPr>
          <a:xfrm>
            <a:off x="1221320" y="4157534"/>
            <a:ext cx="116837" cy="36684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Tree>
    <p:extLst>
      <p:ext uri="{BB962C8B-B14F-4D97-AF65-F5344CB8AC3E}">
        <p14:creationId xmlns:p14="http://schemas.microsoft.com/office/powerpoint/2010/main" val="1552717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E52DFEA-8F53-02A0-A281-4A06B9B246DF}"/>
              </a:ext>
            </a:extLst>
          </p:cNvPr>
          <p:cNvSpPr>
            <a:spLocks noGrp="1"/>
          </p:cNvSpPr>
          <p:nvPr>
            <p:ph idx="1"/>
          </p:nvPr>
        </p:nvSpPr>
        <p:spPr>
          <a:xfrm>
            <a:off x="304800" y="723900"/>
            <a:ext cx="6486525" cy="4086225"/>
          </a:xfrm>
        </p:spPr>
        <p:txBody>
          <a:bodyPr>
            <a:normAutofit fontScale="85000" lnSpcReduction="20000"/>
          </a:bodyPr>
          <a:lstStyle/>
          <a:p>
            <a:pPr marL="0" indent="0" algn="ctr">
              <a:buNone/>
            </a:pPr>
            <a:r>
              <a:rPr lang="de-CH" sz="5600" dirty="0"/>
              <a:t>Part 2</a:t>
            </a:r>
          </a:p>
          <a:p>
            <a:pPr marL="0" indent="0" algn="ctr">
              <a:buNone/>
            </a:pPr>
            <a:endParaRPr lang="de-CH" dirty="0"/>
          </a:p>
          <a:p>
            <a:pPr marL="0" indent="0" algn="ctr">
              <a:buNone/>
            </a:pPr>
            <a:r>
              <a:rPr lang="de-CH" sz="4600" dirty="0" err="1"/>
              <a:t>Our</a:t>
            </a:r>
            <a:r>
              <a:rPr lang="de-CH" sz="4600" dirty="0"/>
              <a:t> </a:t>
            </a:r>
            <a:r>
              <a:rPr lang="de-CH" sz="4600" dirty="0" err="1"/>
              <a:t>collaboration</a:t>
            </a:r>
            <a:r>
              <a:rPr lang="de-CH" sz="4600" dirty="0"/>
              <a:t> </a:t>
            </a:r>
            <a:r>
              <a:rPr lang="de-CH" sz="4600" dirty="0" err="1"/>
              <a:t>goes</a:t>
            </a:r>
            <a:r>
              <a:rPr lang="de-CH" sz="4600" dirty="0"/>
              <a:t> </a:t>
            </a:r>
            <a:r>
              <a:rPr lang="de-CH" sz="4600" dirty="0" err="1"/>
              <a:t>into</a:t>
            </a:r>
            <a:r>
              <a:rPr lang="de-CH" sz="4600" dirty="0"/>
              <a:t> </a:t>
            </a:r>
            <a:br>
              <a:rPr lang="de-CH" sz="4600" dirty="0"/>
            </a:br>
            <a:r>
              <a:rPr lang="de-CH" sz="4600" dirty="0" err="1"/>
              <a:t>the</a:t>
            </a:r>
            <a:r>
              <a:rPr lang="de-CH" sz="4600" dirty="0"/>
              <a:t> </a:t>
            </a:r>
            <a:r>
              <a:rPr lang="de-CH" sz="4600" dirty="0" err="1"/>
              <a:t>next</a:t>
            </a:r>
            <a:r>
              <a:rPr lang="de-CH" sz="4600" dirty="0"/>
              <a:t> </a:t>
            </a:r>
            <a:r>
              <a:rPr lang="de-CH" sz="4600" dirty="0" err="1"/>
              <a:t>step</a:t>
            </a:r>
            <a:r>
              <a:rPr lang="de-CH" sz="4600" dirty="0"/>
              <a:t> in 2026</a:t>
            </a:r>
          </a:p>
          <a:p>
            <a:pPr marL="0" indent="0" algn="ctr">
              <a:buNone/>
            </a:pPr>
            <a:r>
              <a:rPr lang="de-CH" sz="4600" dirty="0"/>
              <a:t>This </a:t>
            </a:r>
            <a:r>
              <a:rPr lang="de-CH" sz="4600" dirty="0" err="1"/>
              <a:t>allows</a:t>
            </a:r>
            <a:r>
              <a:rPr lang="de-CH" sz="4600" dirty="0"/>
              <a:t> Swisscom</a:t>
            </a:r>
            <a:endParaRPr lang="de-CH" sz="2100" dirty="0"/>
          </a:p>
          <a:p>
            <a:pPr marL="0" indent="0" algn="ctr">
              <a:buNone/>
            </a:pPr>
            <a:br>
              <a:rPr lang="de-CH" sz="2100" dirty="0"/>
            </a:br>
            <a:r>
              <a:rPr lang="de-CH" sz="4800" dirty="0">
                <a:solidFill>
                  <a:srgbClr val="FF0000"/>
                </a:solidFill>
              </a:rPr>
              <a:t>to </a:t>
            </a:r>
            <a:r>
              <a:rPr lang="de-CH" sz="4800" dirty="0" err="1">
                <a:solidFill>
                  <a:srgbClr val="FF0000"/>
                </a:solidFill>
              </a:rPr>
              <a:t>transition</a:t>
            </a:r>
            <a:r>
              <a:rPr lang="de-CH" sz="4800" dirty="0">
                <a:solidFill>
                  <a:srgbClr val="FF0000"/>
                </a:solidFill>
              </a:rPr>
              <a:t> </a:t>
            </a:r>
            <a:r>
              <a:rPr lang="de-CH" sz="4800" dirty="0" err="1">
                <a:solidFill>
                  <a:srgbClr val="FF0000"/>
                </a:solidFill>
              </a:rPr>
              <a:t>from</a:t>
            </a:r>
            <a:r>
              <a:rPr lang="de-CH" sz="4800" dirty="0">
                <a:solidFill>
                  <a:srgbClr val="FF0000"/>
                </a:solidFill>
              </a:rPr>
              <a:t> </a:t>
            </a:r>
            <a:br>
              <a:rPr lang="de-CH" sz="4800" dirty="0">
                <a:solidFill>
                  <a:srgbClr val="FF0000"/>
                </a:solidFill>
              </a:rPr>
            </a:br>
            <a:r>
              <a:rPr lang="de-CH" sz="4800" dirty="0">
                <a:solidFill>
                  <a:srgbClr val="FF0000"/>
                </a:solidFill>
              </a:rPr>
              <a:t>SNMP to YANG</a:t>
            </a:r>
          </a:p>
        </p:txBody>
      </p:sp>
      <p:pic>
        <p:nvPicPr>
          <p:cNvPr id="4" name="Picture 3">
            <a:extLst>
              <a:ext uri="{FF2B5EF4-FFF2-40B4-BE49-F238E27FC236}">
                <a16:creationId xmlns:a16="http://schemas.microsoft.com/office/drawing/2014/main" id="{419FD45B-0C03-9A3C-FC7A-F38B4A71948C}"/>
              </a:ext>
            </a:extLst>
          </p:cNvPr>
          <p:cNvPicPr>
            <a:picLocks noChangeAspect="1"/>
          </p:cNvPicPr>
          <p:nvPr/>
        </p:nvPicPr>
        <p:blipFill>
          <a:blip r:embed="rId2"/>
          <a:stretch>
            <a:fillRect/>
          </a:stretch>
        </p:blipFill>
        <p:spPr>
          <a:xfrm>
            <a:off x="7110672" y="812371"/>
            <a:ext cx="4669256" cy="5914391"/>
          </a:xfrm>
          <a:prstGeom prst="rect">
            <a:avLst/>
          </a:prstGeom>
        </p:spPr>
      </p:pic>
      <p:sp>
        <p:nvSpPr>
          <p:cNvPr id="5" name="Rectangle: Rounded Corners 4">
            <a:extLst>
              <a:ext uri="{FF2B5EF4-FFF2-40B4-BE49-F238E27FC236}">
                <a16:creationId xmlns:a16="http://schemas.microsoft.com/office/drawing/2014/main" id="{E8059833-9620-9568-0610-8D4539847E11}"/>
              </a:ext>
            </a:extLst>
          </p:cNvPr>
          <p:cNvSpPr/>
          <p:nvPr/>
        </p:nvSpPr>
        <p:spPr>
          <a:xfrm>
            <a:off x="7110672" y="666750"/>
            <a:ext cx="4669256" cy="1991129"/>
          </a:xfrm>
          <a:prstGeom prst="roundRect">
            <a:avLst/>
          </a:prstGeom>
          <a:solidFill>
            <a:srgbClr val="FF0000">
              <a:alpha val="10000"/>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6" name="Picture 5">
            <a:extLst>
              <a:ext uri="{FF2B5EF4-FFF2-40B4-BE49-F238E27FC236}">
                <a16:creationId xmlns:a16="http://schemas.microsoft.com/office/drawing/2014/main" id="{391943A5-2937-30C6-6332-8F4367C5F232}"/>
              </a:ext>
            </a:extLst>
          </p:cNvPr>
          <p:cNvPicPr>
            <a:picLocks noChangeAspect="1"/>
          </p:cNvPicPr>
          <p:nvPr/>
        </p:nvPicPr>
        <p:blipFill>
          <a:blip r:embed="rId3"/>
          <a:stretch>
            <a:fillRect/>
          </a:stretch>
        </p:blipFill>
        <p:spPr>
          <a:xfrm>
            <a:off x="838198" y="5277116"/>
            <a:ext cx="6103778" cy="1449646"/>
          </a:xfrm>
          <a:prstGeom prst="rect">
            <a:avLst/>
          </a:prstGeom>
        </p:spPr>
      </p:pic>
      <p:sp>
        <p:nvSpPr>
          <p:cNvPr id="7" name="TextBox 6">
            <a:extLst>
              <a:ext uri="{FF2B5EF4-FFF2-40B4-BE49-F238E27FC236}">
                <a16:creationId xmlns:a16="http://schemas.microsoft.com/office/drawing/2014/main" id="{E73A9F58-979C-534D-5DD3-9DEA63277D68}"/>
              </a:ext>
            </a:extLst>
          </p:cNvPr>
          <p:cNvSpPr txBox="1"/>
          <p:nvPr/>
        </p:nvSpPr>
        <p:spPr>
          <a:xfrm>
            <a:off x="1751823" y="4982646"/>
            <a:ext cx="674137" cy="369332"/>
          </a:xfrm>
          <a:prstGeom prst="rect">
            <a:avLst/>
          </a:prstGeom>
          <a:noFill/>
        </p:spPr>
        <p:txBody>
          <a:bodyPr wrap="square">
            <a:spAutoFit/>
          </a:bodyPr>
          <a:lstStyle/>
          <a:p>
            <a:r>
              <a:rPr lang="en-US" sz="1800" b="1" dirty="0"/>
              <a:t>2025</a:t>
            </a:r>
            <a:endParaRPr lang="de-CH" dirty="0"/>
          </a:p>
        </p:txBody>
      </p:sp>
      <p:sp>
        <p:nvSpPr>
          <p:cNvPr id="8" name="TextBox 7">
            <a:extLst>
              <a:ext uri="{FF2B5EF4-FFF2-40B4-BE49-F238E27FC236}">
                <a16:creationId xmlns:a16="http://schemas.microsoft.com/office/drawing/2014/main" id="{9C298FAD-4BC1-20D9-06AD-9ED997FFAF59}"/>
              </a:ext>
            </a:extLst>
          </p:cNvPr>
          <p:cNvSpPr txBox="1"/>
          <p:nvPr/>
        </p:nvSpPr>
        <p:spPr>
          <a:xfrm>
            <a:off x="2746700" y="4982488"/>
            <a:ext cx="674137" cy="369332"/>
          </a:xfrm>
          <a:prstGeom prst="rect">
            <a:avLst/>
          </a:prstGeom>
          <a:noFill/>
        </p:spPr>
        <p:txBody>
          <a:bodyPr wrap="square">
            <a:spAutoFit/>
          </a:bodyPr>
          <a:lstStyle/>
          <a:p>
            <a:r>
              <a:rPr lang="en-US" sz="1800" b="1" dirty="0">
                <a:solidFill>
                  <a:srgbClr val="FF0000"/>
                </a:solidFill>
              </a:rPr>
              <a:t>2026</a:t>
            </a:r>
            <a:endParaRPr lang="de-CH" dirty="0">
              <a:solidFill>
                <a:srgbClr val="FF0000"/>
              </a:solidFill>
            </a:endParaRPr>
          </a:p>
        </p:txBody>
      </p:sp>
      <p:sp>
        <p:nvSpPr>
          <p:cNvPr id="9" name="TextBox 8">
            <a:extLst>
              <a:ext uri="{FF2B5EF4-FFF2-40B4-BE49-F238E27FC236}">
                <a16:creationId xmlns:a16="http://schemas.microsoft.com/office/drawing/2014/main" id="{C82C8CD6-88E3-049A-C013-901127A28452}"/>
              </a:ext>
            </a:extLst>
          </p:cNvPr>
          <p:cNvSpPr txBox="1"/>
          <p:nvPr/>
        </p:nvSpPr>
        <p:spPr>
          <a:xfrm>
            <a:off x="4074780" y="4982488"/>
            <a:ext cx="674137" cy="369332"/>
          </a:xfrm>
          <a:prstGeom prst="rect">
            <a:avLst/>
          </a:prstGeom>
          <a:noFill/>
        </p:spPr>
        <p:txBody>
          <a:bodyPr wrap="square">
            <a:spAutoFit/>
          </a:bodyPr>
          <a:lstStyle/>
          <a:p>
            <a:r>
              <a:rPr lang="en-US" sz="1800" b="1" dirty="0">
                <a:solidFill>
                  <a:srgbClr val="FF0000"/>
                </a:solidFill>
              </a:rPr>
              <a:t>2027</a:t>
            </a:r>
            <a:endParaRPr lang="de-CH" dirty="0">
              <a:solidFill>
                <a:srgbClr val="FF0000"/>
              </a:solidFill>
            </a:endParaRPr>
          </a:p>
        </p:txBody>
      </p:sp>
      <p:sp>
        <p:nvSpPr>
          <p:cNvPr id="10" name="TextBox 9">
            <a:extLst>
              <a:ext uri="{FF2B5EF4-FFF2-40B4-BE49-F238E27FC236}">
                <a16:creationId xmlns:a16="http://schemas.microsoft.com/office/drawing/2014/main" id="{D62A5561-36E4-5776-AC1C-0ACEC1A0C701}"/>
              </a:ext>
            </a:extLst>
          </p:cNvPr>
          <p:cNvSpPr txBox="1"/>
          <p:nvPr/>
        </p:nvSpPr>
        <p:spPr>
          <a:xfrm>
            <a:off x="5468151" y="4983827"/>
            <a:ext cx="674137" cy="369332"/>
          </a:xfrm>
          <a:prstGeom prst="rect">
            <a:avLst/>
          </a:prstGeom>
          <a:noFill/>
        </p:spPr>
        <p:txBody>
          <a:bodyPr wrap="square">
            <a:spAutoFit/>
          </a:bodyPr>
          <a:lstStyle/>
          <a:p>
            <a:r>
              <a:rPr lang="en-US" sz="1800" b="1" dirty="0"/>
              <a:t>2028</a:t>
            </a:r>
            <a:endParaRPr lang="de-CH" dirty="0"/>
          </a:p>
        </p:txBody>
      </p:sp>
    </p:spTree>
    <p:extLst>
      <p:ext uri="{BB962C8B-B14F-4D97-AF65-F5344CB8AC3E}">
        <p14:creationId xmlns:p14="http://schemas.microsoft.com/office/powerpoint/2010/main" val="175657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animEffect transition="in" filter="circle(in)">
                                      <p:cBhvr>
                                        <p:cTn id="7" dur="2000"/>
                                        <p:tgtEl>
                                          <p:spTgt spid="2">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ppt_x"/>
                                          </p:val>
                                        </p:tav>
                                        <p:tav tm="100000">
                                          <p:val>
                                            <p:strVal val="#ppt_x"/>
                                          </p:val>
                                        </p:tav>
                                      </p:tavLst>
                                    </p:anim>
                                    <p:anim calcmode="lin" valueType="num">
                                      <p:cBhvr additive="base">
                                        <p:cTn id="1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16</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1447800" y="2928939"/>
            <a:ext cx="4648200" cy="3700462"/>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b="1" dirty="0"/>
              <a:t>MVP 2 – Physical &amp; Essential</a:t>
            </a:r>
          </a:p>
          <a:p>
            <a:pPr marL="285750" indent="-285750">
              <a:spcBef>
                <a:spcPts val="0"/>
              </a:spcBef>
              <a:spcAft>
                <a:spcPts val="0"/>
              </a:spcAft>
              <a:buFont typeface="Arial" panose="020B0604020202020204" pitchFamily="34" charset="0"/>
              <a:buChar char="•"/>
            </a:pPr>
            <a:r>
              <a:rPr lang="en-US" sz="1600" dirty="0" err="1"/>
              <a:t>ietf-interfaces.yang</a:t>
            </a:r>
            <a:r>
              <a:rPr lang="en-US" sz="1600" dirty="0"/>
              <a:t> (inventory, state and statistic)</a:t>
            </a:r>
          </a:p>
          <a:p>
            <a:pPr marL="285750" indent="-285750">
              <a:spcBef>
                <a:spcPts val="0"/>
              </a:spcBef>
              <a:spcAft>
                <a:spcPts val="0"/>
              </a:spcAft>
              <a:buFont typeface="Arial" panose="020B0604020202020204" pitchFamily="34" charset="0"/>
              <a:buChar char="•"/>
            </a:pPr>
            <a:r>
              <a:rPr lang="en-US" sz="1600" dirty="0" err="1"/>
              <a:t>ietf-hardware.yang</a:t>
            </a:r>
            <a:r>
              <a:rPr lang="en-US" sz="1600" dirty="0"/>
              <a:t> (inventory, state and statistic)</a:t>
            </a:r>
          </a:p>
          <a:p>
            <a:pPr marL="285750" indent="-285750">
              <a:spcBef>
                <a:spcPts val="0"/>
              </a:spcBef>
              <a:spcAft>
                <a:spcPts val="0"/>
              </a:spcAft>
              <a:buFont typeface="Arial" panose="020B0604020202020204" pitchFamily="34" charset="0"/>
              <a:buChar char="•"/>
            </a:pPr>
            <a:r>
              <a:rPr lang="en-US" sz="1600" dirty="0" err="1"/>
              <a:t>ietf-alarms.yang</a:t>
            </a:r>
            <a:r>
              <a:rPr lang="en-US" sz="1600" dirty="0"/>
              <a:t> (state)</a:t>
            </a:r>
          </a:p>
          <a:p>
            <a:pPr marL="285750" indent="-285750">
              <a:spcBef>
                <a:spcPts val="0"/>
              </a:spcBef>
              <a:spcAft>
                <a:spcPts val="0"/>
              </a:spcAft>
              <a:buFont typeface="Arial" panose="020B0604020202020204" pitchFamily="34" charset="0"/>
              <a:buChar char="•"/>
            </a:pPr>
            <a:r>
              <a:rPr lang="en-US" sz="1600" dirty="0"/>
              <a:t>ieee802-dot1ab-lldp.yang (inventory and state)</a:t>
            </a:r>
          </a:p>
          <a:p>
            <a:pPr>
              <a:spcAft>
                <a:spcPts val="0"/>
              </a:spcAft>
            </a:pPr>
            <a:r>
              <a:rPr lang="en-US" b="1" dirty="0"/>
              <a:t>MVP 3 – Logical Relationships</a:t>
            </a:r>
          </a:p>
          <a:p>
            <a:pPr marL="285750" indent="-285750">
              <a:spcBef>
                <a:spcPts val="0"/>
              </a:spcBef>
              <a:spcAft>
                <a:spcPts val="0"/>
              </a:spcAft>
              <a:buFont typeface="Arial" panose="020B0604020202020204" pitchFamily="34" charset="0"/>
              <a:buChar char="•"/>
            </a:pPr>
            <a:r>
              <a:rPr lang="en-US" sz="1600" dirty="0"/>
              <a:t>ieee802-dot1ax.yang (inventory, state and statistic)</a:t>
            </a:r>
          </a:p>
          <a:p>
            <a:pPr marL="285750" indent="-285750">
              <a:spcBef>
                <a:spcPts val="0"/>
              </a:spcBef>
              <a:spcAft>
                <a:spcPts val="0"/>
              </a:spcAft>
              <a:buFont typeface="Arial" panose="020B0604020202020204" pitchFamily="34" charset="0"/>
              <a:buChar char="•"/>
            </a:pPr>
            <a:r>
              <a:rPr lang="en-US" sz="1600" dirty="0" err="1"/>
              <a:t>ietf</a:t>
            </a:r>
            <a:r>
              <a:rPr lang="en-US" sz="1600" dirty="0"/>
              <a:t>-bfd-</a:t>
            </a:r>
            <a:r>
              <a:rPr lang="en-US" sz="1600" dirty="0" err="1"/>
              <a:t>ip</a:t>
            </a:r>
            <a:r>
              <a:rPr lang="en-US" sz="1600" dirty="0"/>
              <a:t>-</a:t>
            </a:r>
            <a:r>
              <a:rPr lang="en-US" sz="1600" dirty="0" err="1"/>
              <a:t>sh.yang</a:t>
            </a:r>
            <a:r>
              <a:rPr lang="en-US" sz="1600" dirty="0"/>
              <a:t> (state)</a:t>
            </a:r>
          </a:p>
          <a:p>
            <a:pPr marL="285750" indent="-285750">
              <a:spcBef>
                <a:spcPts val="0"/>
              </a:spcBef>
              <a:spcAft>
                <a:spcPts val="0"/>
              </a:spcAft>
              <a:buFont typeface="Arial" panose="020B0604020202020204" pitchFamily="34" charset="0"/>
              <a:buChar char="•"/>
            </a:pPr>
            <a:r>
              <a:rPr lang="en-US" sz="1600" dirty="0" err="1"/>
              <a:t>ietf</a:t>
            </a:r>
            <a:r>
              <a:rPr lang="en-US" sz="1600" dirty="0"/>
              <a:t>-bfd-</a:t>
            </a:r>
            <a:r>
              <a:rPr lang="en-US" sz="1600" dirty="0" err="1"/>
              <a:t>ip</a:t>
            </a:r>
            <a:r>
              <a:rPr lang="en-US" sz="1600" dirty="0"/>
              <a:t>-</a:t>
            </a:r>
            <a:r>
              <a:rPr lang="en-US" sz="1600" dirty="0" err="1"/>
              <a:t>mh.yang</a:t>
            </a:r>
            <a:r>
              <a:rPr lang="en-US" sz="1600" dirty="0"/>
              <a:t> (state)</a:t>
            </a:r>
          </a:p>
          <a:p>
            <a:pPr marL="285750" indent="-285750">
              <a:spcBef>
                <a:spcPts val="0"/>
              </a:spcBef>
              <a:spcAft>
                <a:spcPts val="0"/>
              </a:spcAft>
              <a:buFont typeface="Arial" panose="020B0604020202020204" pitchFamily="34" charset="0"/>
              <a:buChar char="•"/>
            </a:pPr>
            <a:r>
              <a:rPr lang="en-US" sz="1600" dirty="0" err="1"/>
              <a:t>ietf</a:t>
            </a:r>
            <a:r>
              <a:rPr lang="en-US" sz="1600" dirty="0"/>
              <a:t>-bfd-</a:t>
            </a:r>
            <a:r>
              <a:rPr lang="en-US" sz="1600" dirty="0" err="1"/>
              <a:t>lag.yang</a:t>
            </a:r>
            <a:r>
              <a:rPr lang="en-US" sz="1600" dirty="0"/>
              <a:t> (state)</a:t>
            </a:r>
          </a:p>
          <a:p>
            <a:pPr marL="285750" indent="-285750">
              <a:spcBef>
                <a:spcPts val="0"/>
              </a:spcBef>
              <a:spcAft>
                <a:spcPts val="0"/>
              </a:spcAft>
              <a:buFont typeface="Arial" panose="020B0604020202020204" pitchFamily="34" charset="0"/>
              <a:buChar char="•"/>
            </a:pPr>
            <a:r>
              <a:rPr lang="en-US" sz="1600" dirty="0" err="1"/>
              <a:t>ietf-isis.yang</a:t>
            </a:r>
            <a:r>
              <a:rPr lang="en-US" sz="1600" dirty="0"/>
              <a:t> (state)</a:t>
            </a:r>
          </a:p>
          <a:p>
            <a:pPr>
              <a:spcBef>
                <a:spcPts val="0"/>
              </a:spcBef>
              <a:spcAft>
                <a:spcPts val="0"/>
              </a:spcAft>
            </a:pPr>
            <a:endParaRPr lang="en-US" sz="1600" dirty="0"/>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IETF YANG Model Implementations</a:t>
            </a:r>
            <a:br>
              <a:rPr lang="en-US" sz="3600" dirty="0"/>
            </a:br>
            <a:r>
              <a:rPr lang="en-US" sz="2700" dirty="0">
                <a:solidFill>
                  <a:schemeClr val="bg2">
                    <a:lumMod val="75000"/>
                  </a:schemeClr>
                </a:solidFill>
              </a:rPr>
              <a:t>Incremental development…</a:t>
            </a:r>
          </a:p>
        </p:txBody>
      </p:sp>
      <p:sp>
        <p:nvSpPr>
          <p:cNvPr id="2" name="Left Brace 1">
            <a:extLst>
              <a:ext uri="{FF2B5EF4-FFF2-40B4-BE49-F238E27FC236}">
                <a16:creationId xmlns:a16="http://schemas.microsoft.com/office/drawing/2014/main" id="{79953F08-D7B3-20B4-75F7-C1E5DCC9613D}"/>
              </a:ext>
            </a:extLst>
          </p:cNvPr>
          <p:cNvSpPr/>
          <p:nvPr/>
        </p:nvSpPr>
        <p:spPr>
          <a:xfrm>
            <a:off x="1219200" y="3327335"/>
            <a:ext cx="133350" cy="37891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de-CH"/>
          </a:p>
        </p:txBody>
      </p:sp>
      <p:sp>
        <p:nvSpPr>
          <p:cNvPr id="3" name="Content Placeholder 2">
            <a:extLst>
              <a:ext uri="{FF2B5EF4-FFF2-40B4-BE49-F238E27FC236}">
                <a16:creationId xmlns:a16="http://schemas.microsoft.com/office/drawing/2014/main" id="{DC212690-F01A-E120-61E5-D76F9E4A6A57}"/>
              </a:ext>
            </a:extLst>
          </p:cNvPr>
          <p:cNvSpPr txBox="1">
            <a:spLocks/>
          </p:cNvSpPr>
          <p:nvPr/>
        </p:nvSpPr>
        <p:spPr>
          <a:xfrm>
            <a:off x="219285" y="3327335"/>
            <a:ext cx="904665" cy="115415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Font typeface="Arial" panose="020B0604020202020204" pitchFamily="34" charset="0"/>
              <a:buNone/>
            </a:pPr>
            <a:r>
              <a:rPr lang="en-US" sz="1300" dirty="0">
                <a:solidFill>
                  <a:srgbClr val="FF0000"/>
                </a:solidFill>
              </a:rPr>
              <a:t>Already supported by OLT MA5800.</a:t>
            </a:r>
          </a:p>
        </p:txBody>
      </p:sp>
      <p:pic>
        <p:nvPicPr>
          <p:cNvPr id="10" name="Picture 9">
            <a:extLst>
              <a:ext uri="{FF2B5EF4-FFF2-40B4-BE49-F238E27FC236}">
                <a16:creationId xmlns:a16="http://schemas.microsoft.com/office/drawing/2014/main" id="{58B533D5-5BC7-957A-10FF-6A4C28EE1249}"/>
              </a:ext>
            </a:extLst>
          </p:cNvPr>
          <p:cNvPicPr>
            <a:picLocks noChangeAspect="1"/>
          </p:cNvPicPr>
          <p:nvPr/>
        </p:nvPicPr>
        <p:blipFill>
          <a:blip r:embed="rId2"/>
          <a:stretch>
            <a:fillRect/>
          </a:stretch>
        </p:blipFill>
        <p:spPr>
          <a:xfrm>
            <a:off x="6965872" y="435919"/>
            <a:ext cx="4387928" cy="6056956"/>
          </a:xfrm>
          <a:prstGeom prst="rect">
            <a:avLst/>
          </a:prstGeom>
        </p:spPr>
      </p:pic>
      <p:sp>
        <p:nvSpPr>
          <p:cNvPr id="11" name="Rectangle: Rounded Corners 10">
            <a:extLst>
              <a:ext uri="{FF2B5EF4-FFF2-40B4-BE49-F238E27FC236}">
                <a16:creationId xmlns:a16="http://schemas.microsoft.com/office/drawing/2014/main" id="{D07A84E0-66F5-B7C4-4201-B3B76ED1733A}"/>
              </a:ext>
            </a:extLst>
          </p:cNvPr>
          <p:cNvSpPr/>
          <p:nvPr/>
        </p:nvSpPr>
        <p:spPr>
          <a:xfrm>
            <a:off x="6904809" y="5845963"/>
            <a:ext cx="4448991" cy="674691"/>
          </a:xfrm>
          <a:prstGeom prst="roundRect">
            <a:avLst/>
          </a:prstGeom>
          <a:solidFill>
            <a:srgbClr val="FF0000">
              <a:alpha val="10000"/>
            </a:srgbClr>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4" name="Inhaltsplatzhalter 2">
            <a:extLst>
              <a:ext uri="{FF2B5EF4-FFF2-40B4-BE49-F238E27FC236}">
                <a16:creationId xmlns:a16="http://schemas.microsoft.com/office/drawing/2014/main" id="{6F9B229A-3852-90DE-F772-6441EBCBF4F4}"/>
              </a:ext>
            </a:extLst>
          </p:cNvPr>
          <p:cNvSpPr txBox="1">
            <a:spLocks/>
          </p:cNvSpPr>
          <p:nvPr/>
        </p:nvSpPr>
        <p:spPr bwMode="black">
          <a:xfrm>
            <a:off x="990600" y="1614166"/>
            <a:ext cx="5741180" cy="776609"/>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900" dirty="0"/>
              <a:t>"Starting 2026, Swisscom onboards new network platforms with YANG-Push only. Initiating the </a:t>
            </a:r>
            <a:r>
              <a:rPr lang="en-US" sz="1900" dirty="0">
                <a:solidFill>
                  <a:srgbClr val="FF0000"/>
                </a:solidFill>
              </a:rPr>
              <a:t>SNMP to YANG lifecycle and the standardization of YANG models</a:t>
            </a:r>
            <a:r>
              <a:rPr lang="en-US" sz="1900" dirty="0"/>
              <a:t>."</a:t>
            </a:r>
          </a:p>
        </p:txBody>
      </p:sp>
    </p:spTree>
    <p:extLst>
      <p:ext uri="{BB962C8B-B14F-4D97-AF65-F5344CB8AC3E}">
        <p14:creationId xmlns:p14="http://schemas.microsoft.com/office/powerpoint/2010/main" val="31027520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4173002"/>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00" dirty="0">
                <a:effectLst/>
                <a:latin typeface="Courier New" panose="02070309020205020404" pitchFamily="49" charset="0"/>
                <a:ea typeface="Calibri" panose="020F0502020204030204" pitchFamily="34" charset="0"/>
                <a:cs typeface="Courier New" panose="02070309020205020404" pitchFamily="49" charset="0"/>
              </a:rPr>
              <a:t>-interfaces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interface* [name]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enabled?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link-up-down-trap-enable?   enumeration {if-mib}?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admin-status                enumeration {if-mib}?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-status                 enumeration</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last-change?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if-index                    int32 {if-mib}?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phys</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-address?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yang:phys-address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higher-layer-if*            interface-ref</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lower-layer-if*             interface-ref</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speed?                      yang:gauge64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statistics</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discontinuity-time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in-octets?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in-unicast-pkts?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in-broadcast-pkts?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in-multicast-pkts?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in-discards?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in-errors?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in-unknown-protos?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out-octets?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out-unicast-pkts?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out-broadcast-pkts?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out-multicast-pkts?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out-discards?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out-errors?           yang:counter32</a:t>
            </a:r>
            <a:endParaRPr lang="en-US" sz="1000" dirty="0">
              <a:highlight>
                <a:srgbClr val="FFFF00"/>
              </a:highlight>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RFC 8343 – </a:t>
            </a:r>
            <a:r>
              <a:rPr lang="en-US" sz="2800" b="1" dirty="0" err="1">
                <a:solidFill>
                  <a:srgbClr val="FF0000"/>
                </a:solidFill>
              </a:rPr>
              <a:t>ietf-interfaces</a:t>
            </a:r>
            <a:r>
              <a:rPr lang="en-US" sz="2800" b="1" dirty="0" err="1"/>
              <a:t>.yang</a:t>
            </a:r>
            <a:br>
              <a:rPr lang="en-US" sz="3200" dirty="0"/>
            </a:br>
            <a:r>
              <a:rPr lang="en-US" sz="2100" dirty="0">
                <a:solidFill>
                  <a:schemeClr val="bg2">
                    <a:lumMod val="75000"/>
                  </a:schemeClr>
                </a:solidFill>
              </a:rPr>
              <a:t>YANG Data Model for Interface Management</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2005013"/>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 </a:t>
            </a:r>
            <a:r>
              <a:rPr lang="en-US" sz="1600" dirty="0">
                <a:solidFill>
                  <a:srgbClr val="FF0000"/>
                </a:solidFill>
              </a:rPr>
              <a:t>inventory</a:t>
            </a:r>
            <a:r>
              <a:rPr lang="en-US" sz="1600" dirty="0"/>
              <a:t> and alert use cases </a:t>
            </a:r>
            <a:r>
              <a:rPr lang="en-US" sz="1600" dirty="0">
                <a:highlight>
                  <a:srgbClr val="00FF00"/>
                </a:highlight>
              </a:rPr>
              <a:t>the state of the interface</a:t>
            </a:r>
            <a:r>
              <a:rPr lang="en-US" sz="1600" dirty="0"/>
              <a:t>.</a:t>
            </a:r>
          </a:p>
          <a:p>
            <a:pPr marL="0" indent="0">
              <a:spcBef>
                <a:spcPts val="1800"/>
              </a:spcBef>
              <a:buNone/>
            </a:pPr>
            <a:r>
              <a:rPr lang="en-US" sz="1600" dirty="0"/>
              <a:t>and periodically</a:t>
            </a:r>
          </a:p>
          <a:p>
            <a:pPr lvl="1"/>
            <a:r>
              <a:rPr lang="en-US" sz="1600" dirty="0"/>
              <a:t>For </a:t>
            </a:r>
            <a:r>
              <a:rPr lang="en-US" sz="1600" dirty="0">
                <a:solidFill>
                  <a:srgbClr val="FF0000"/>
                </a:solidFill>
              </a:rPr>
              <a:t>performance</a:t>
            </a:r>
            <a:r>
              <a:rPr lang="en-US" sz="1600" dirty="0"/>
              <a:t> measurement use cases </a:t>
            </a:r>
            <a:r>
              <a:rPr lang="en-US" sz="1600" dirty="0">
                <a:highlight>
                  <a:srgbClr val="FFFF00"/>
                </a:highlight>
              </a:rPr>
              <a:t>the interface statistics</a:t>
            </a:r>
            <a:r>
              <a:rPr lang="en-US" sz="1600" dirty="0"/>
              <a:t>.</a:t>
            </a:r>
          </a:p>
          <a:p>
            <a:endParaRPr lang="en-US" sz="1600" dirty="0"/>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17</a:t>
            </a:fld>
            <a:endParaRPr lang="en-US" sz="1400" dirty="0"/>
          </a:p>
        </p:txBody>
      </p:sp>
    </p:spTree>
    <p:extLst>
      <p:ext uri="{BB962C8B-B14F-4D97-AF65-F5344CB8AC3E}">
        <p14:creationId xmlns:p14="http://schemas.microsoft.com/office/powerpoint/2010/main" val="30711189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5226624"/>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00" dirty="0">
                <a:effectLst/>
                <a:latin typeface="Courier New" panose="02070309020205020404" pitchFamily="49" charset="0"/>
                <a:ea typeface="Calibri" panose="020F0502020204030204" pitchFamily="34" charset="0"/>
                <a:cs typeface="Courier New" panose="02070309020205020404" pitchFamily="49" charset="0"/>
              </a:rPr>
              <a:t>-hardware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hardware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last-change?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component* [name]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class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physical-index?   int32 {entity-mib}?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parent?           -&gt; ../../component/name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parent-</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rel</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-pos?   int32</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contains-child*   -&gt; ../../component/name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hardware-rev?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firmware-rev?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software-rev?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serial-num?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mfg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model-name?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alias?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asset-id?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is-</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fru</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mfg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-date?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uri</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inet:uri</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uuid</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yang:uuid</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state {hardware-state}?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state-last-changed?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admin-state?          admin-state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usage-state?          usage-state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alarm-state?          alarm-state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standby-state?        standby-state</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sensor-data {hardware-sensor}?</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               sensor-value</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value-type?          sensor-value-type</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value-scale?         sensor-value-scale</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value-precision?     sensor-value-precision</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-status?         sensor-status</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units-display?       string</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value-timestamp?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value-update-rate?   uint32</a:t>
            </a: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RFC 8348 – </a:t>
            </a:r>
            <a:r>
              <a:rPr lang="en-US" sz="2800" b="1" dirty="0" err="1">
                <a:solidFill>
                  <a:srgbClr val="FF0000"/>
                </a:solidFill>
              </a:rPr>
              <a:t>ietf-hardware</a:t>
            </a:r>
            <a:r>
              <a:rPr lang="en-US" sz="2800" b="1" dirty="0" err="1"/>
              <a:t>.yang</a:t>
            </a:r>
            <a:br>
              <a:rPr lang="en-GB" sz="3200" dirty="0"/>
            </a:br>
            <a:r>
              <a:rPr lang="en-US" sz="2100" dirty="0">
                <a:solidFill>
                  <a:schemeClr val="bg2">
                    <a:lumMod val="75000"/>
                  </a:schemeClr>
                </a:solidFill>
              </a:rPr>
              <a:t>YANG Data Model for Hardware Management</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5036075"/>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 </a:t>
            </a:r>
            <a:r>
              <a:rPr lang="en-US" sz="1600" dirty="0">
                <a:solidFill>
                  <a:srgbClr val="FF0000"/>
                </a:solidFill>
              </a:rPr>
              <a:t>inventory</a:t>
            </a:r>
            <a:r>
              <a:rPr lang="en-US" sz="1600" dirty="0"/>
              <a:t> use cases </a:t>
            </a:r>
            <a:r>
              <a:rPr lang="en-US" sz="1600" dirty="0">
                <a:highlight>
                  <a:srgbClr val="00FF00"/>
                </a:highlight>
              </a:rPr>
              <a:t>the state of the hardware</a:t>
            </a:r>
            <a:r>
              <a:rPr lang="en-US" sz="1600" dirty="0"/>
              <a:t>.</a:t>
            </a:r>
          </a:p>
          <a:p>
            <a:pPr lvl="1"/>
            <a:r>
              <a:rPr lang="en-US" sz="1600" dirty="0"/>
              <a:t>For</a:t>
            </a:r>
            <a:r>
              <a:rPr lang="en-US" sz="1600" dirty="0">
                <a:solidFill>
                  <a:srgbClr val="FF0000"/>
                </a:solidFill>
              </a:rPr>
              <a:t> alert </a:t>
            </a:r>
            <a:r>
              <a:rPr lang="en-US" sz="1600" dirty="0"/>
              <a:t>use cases the </a:t>
            </a:r>
            <a:r>
              <a:rPr lang="en-US" sz="1600" dirty="0">
                <a:highlight>
                  <a:srgbClr val="00FFFF"/>
                </a:highlight>
              </a:rPr>
              <a:t>hardware state change notifications</a:t>
            </a:r>
            <a:r>
              <a:rPr lang="en-US" sz="1600" dirty="0"/>
              <a:t>.</a:t>
            </a:r>
          </a:p>
          <a:p>
            <a:pPr marL="0" indent="0">
              <a:spcBef>
                <a:spcPts val="1800"/>
              </a:spcBef>
              <a:buNone/>
            </a:pPr>
            <a:r>
              <a:rPr lang="en-US" sz="1600" dirty="0"/>
              <a:t>and periodically</a:t>
            </a:r>
          </a:p>
          <a:p>
            <a:r>
              <a:rPr lang="en-US" sz="1600" dirty="0"/>
              <a:t>For </a:t>
            </a:r>
            <a:r>
              <a:rPr lang="en-US" sz="1600" dirty="0">
                <a:solidFill>
                  <a:srgbClr val="FF0000"/>
                </a:solidFill>
              </a:rPr>
              <a:t>performance measurement </a:t>
            </a:r>
            <a:r>
              <a:rPr lang="en-US" sz="1600" dirty="0"/>
              <a:t>use cases </a:t>
            </a:r>
            <a:r>
              <a:rPr lang="en-US" sz="1600" dirty="0">
                <a:highlight>
                  <a:srgbClr val="FFFF00"/>
                </a:highlight>
              </a:rPr>
              <a:t>the hardware sensor-data</a:t>
            </a:r>
            <a:r>
              <a:rPr lang="en-US" sz="1600" dirty="0"/>
              <a:t>.</a:t>
            </a:r>
          </a:p>
          <a:p>
            <a:endParaRPr lang="en-US" sz="1600" dirty="0"/>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18</a:t>
            </a:fld>
            <a:endParaRPr lang="de-CH" sz="1400" dirty="0"/>
          </a:p>
        </p:txBody>
      </p:sp>
      <p:sp>
        <p:nvSpPr>
          <p:cNvPr id="5" name="TextBox 4">
            <a:extLst>
              <a:ext uri="{FF2B5EF4-FFF2-40B4-BE49-F238E27FC236}">
                <a16:creationId xmlns:a16="http://schemas.microsoft.com/office/drawing/2014/main" id="{DF8C69B6-DA2C-D9D1-9361-DE67F44A410D}"/>
              </a:ext>
            </a:extLst>
          </p:cNvPr>
          <p:cNvSpPr txBox="1"/>
          <p:nvPr/>
        </p:nvSpPr>
        <p:spPr>
          <a:xfrm>
            <a:off x="5257801" y="4300927"/>
            <a:ext cx="5105400" cy="1538947"/>
          </a:xfrm>
          <a:prstGeom prst="rect">
            <a:avLst/>
          </a:prstGeom>
          <a:noFill/>
        </p:spPr>
        <p:txBody>
          <a:bodyPr wrap="square">
            <a:spAutoFit/>
          </a:bodyPr>
          <a:lstStyle/>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hardware-state-change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-enabled {hardware-state}?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name?          -&gt; /hardware/component/name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admin-state?   -&gt; /hardware/component/state/admin-state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alarm-state?   -&gt; /hardware/component/state/alarm-state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-disabled {hardware-state}?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name?          -&gt; /hardware/component/name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admin-state?   -&gt; /hardware/component/state/admin-state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alarm-state?   -&gt; /hardware/component/state/alarm-state</a:t>
            </a:r>
            <a:endParaRPr lang="de-CH" sz="1000" dirty="0">
              <a:highlight>
                <a:srgbClr val="00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410545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199" y="1690686"/>
            <a:ext cx="4419602" cy="2987677"/>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alarm-notification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resource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resource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alarm-type-id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alarm-type-id</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alarm-type-qualifier?   alarm-type-qualifier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alt-resource*           resource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related-alarm* [resource alarm-type-id alarm-type-qualifier] {alarm-correlation}?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resource                -&gt; /alarms/alarm-list/alarm/resource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alarm-type-id           -&gt; /alarms/alarm-list/alarm[resource=current()/../resource]/alarm-type-id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alarm-type-qualifier    -&gt; /alarms/alarm-list/alarm[resource=current()/../resource][alarm-type-id=current()/../alarm-type-id]/alarm-type-qualifier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impacted-resource*      resource {service-impact-analysis}?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root-cause-resource*    resource {root-cause-analysis}?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perceived-severity      severity-with-clear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alarm-text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alarm-text</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alarm-inventory-changed</a:t>
            </a: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RFC 8632 – </a:t>
            </a:r>
            <a:r>
              <a:rPr lang="en-US" sz="2800" b="1" dirty="0" err="1">
                <a:solidFill>
                  <a:srgbClr val="FF0000"/>
                </a:solidFill>
              </a:rPr>
              <a:t>ietf-alarms</a:t>
            </a:r>
            <a:r>
              <a:rPr lang="en-US" sz="2800" b="1" dirty="0" err="1"/>
              <a:t>.yang</a:t>
            </a:r>
            <a:br>
              <a:rPr lang="en-GB" sz="3200" dirty="0"/>
            </a:br>
            <a:r>
              <a:rPr lang="en-US" sz="2100" dirty="0">
                <a:solidFill>
                  <a:schemeClr val="bg2">
                    <a:lumMod val="75000"/>
                  </a:schemeClr>
                </a:solidFill>
              </a:rPr>
              <a:t>YANG Data Model for Alarm Management</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1414463"/>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a:t>
            </a:r>
          </a:p>
          <a:p>
            <a:pPr lvl="1"/>
            <a:r>
              <a:rPr lang="en-US" sz="1600" dirty="0"/>
              <a:t>For </a:t>
            </a:r>
            <a:r>
              <a:rPr lang="en-US" sz="1600" dirty="0">
                <a:solidFill>
                  <a:srgbClr val="FF0000"/>
                </a:solidFill>
              </a:rPr>
              <a:t>alert</a:t>
            </a:r>
            <a:r>
              <a:rPr lang="en-US" sz="1600" dirty="0"/>
              <a:t> use cases the </a:t>
            </a:r>
            <a:r>
              <a:rPr lang="en-US" sz="1600" dirty="0">
                <a:highlight>
                  <a:srgbClr val="00FFFF"/>
                </a:highlight>
              </a:rPr>
              <a:t>alarm notifications</a:t>
            </a:r>
            <a:r>
              <a:rPr lang="en-US" sz="1600" dirty="0"/>
              <a:t>.</a:t>
            </a:r>
          </a:p>
          <a:p>
            <a:endParaRPr lang="en-US" sz="1600" dirty="0"/>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19</a:t>
            </a:fld>
            <a:endParaRPr lang="de-CH" sz="1400" dirty="0"/>
          </a:p>
        </p:txBody>
      </p:sp>
    </p:spTree>
    <p:extLst>
      <p:ext uri="{BB962C8B-B14F-4D97-AF65-F5344CB8AC3E}">
        <p14:creationId xmlns:p14="http://schemas.microsoft.com/office/powerpoint/2010/main" val="470033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a:t>
            </a:fld>
            <a:endParaRPr lang="en-US" sz="1400" dirty="0"/>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IETF YANG-Push</a:t>
            </a:r>
            <a:br>
              <a:rPr lang="en-US" sz="3600" dirty="0"/>
            </a:br>
            <a:r>
              <a:rPr lang="en-US" sz="2700" dirty="0">
                <a:solidFill>
                  <a:schemeClr val="bg2">
                    <a:lumMod val="75000"/>
                  </a:schemeClr>
                </a:solidFill>
              </a:rPr>
              <a:t>A 22 years journey</a:t>
            </a:r>
          </a:p>
        </p:txBody>
      </p:sp>
      <p:cxnSp>
        <p:nvCxnSpPr>
          <p:cNvPr id="2" name="Gerade Verbindung 7">
            <a:extLst>
              <a:ext uri="{FF2B5EF4-FFF2-40B4-BE49-F238E27FC236}">
                <a16:creationId xmlns:a16="http://schemas.microsoft.com/office/drawing/2014/main" id="{C1721C3D-DB90-6F7E-E36F-6A21328FD83C}"/>
              </a:ext>
            </a:extLst>
          </p:cNvPr>
          <p:cNvCxnSpPr>
            <a:cxnSpLocks/>
          </p:cNvCxnSpPr>
          <p:nvPr/>
        </p:nvCxnSpPr>
        <p:spPr bwMode="gray">
          <a:xfrm>
            <a:off x="550200" y="4066688"/>
            <a:ext cx="10992000" cy="0"/>
          </a:xfrm>
          <a:prstGeom prst="line">
            <a:avLst/>
          </a:prstGeom>
          <a:noFill/>
          <a:ln w="57150" cap="rnd">
            <a:solidFill>
              <a:srgbClr val="DDE3E7"/>
            </a:solidFill>
            <a:prstDash val="solid"/>
            <a:round/>
            <a:headEnd/>
            <a:tailEnd/>
          </a:ln>
          <a:effectLst/>
        </p:spPr>
      </p:cxnSp>
      <p:cxnSp>
        <p:nvCxnSpPr>
          <p:cNvPr id="4" name="Straight Connector 3">
            <a:extLst>
              <a:ext uri="{FF2B5EF4-FFF2-40B4-BE49-F238E27FC236}">
                <a16:creationId xmlns:a16="http://schemas.microsoft.com/office/drawing/2014/main" id="{2D8F38AE-2D5D-F761-56B3-E72F6B8DFBFB}"/>
              </a:ext>
            </a:extLst>
          </p:cNvPr>
          <p:cNvCxnSpPr>
            <a:cxnSpLocks/>
          </p:cNvCxnSpPr>
          <p:nvPr/>
        </p:nvCxnSpPr>
        <p:spPr bwMode="gray">
          <a:xfrm>
            <a:off x="3457387" y="4066688"/>
            <a:ext cx="2130515" cy="0"/>
          </a:xfrm>
          <a:prstGeom prst="line">
            <a:avLst/>
          </a:prstGeom>
          <a:ln w="57150" cap="rnd">
            <a:gradFill flip="none" rotWithShape="1">
              <a:gsLst>
                <a:gs pos="20000">
                  <a:srgbClr val="DDE3E7"/>
                </a:gs>
                <a:gs pos="50000">
                  <a:srgbClr val="92D050"/>
                </a:gs>
                <a:gs pos="80000">
                  <a:srgbClr val="DDE3E7"/>
                </a:gs>
              </a:gsLst>
              <a:lin ang="10800000" scaled="1"/>
              <a:tileRect/>
            </a:gradFill>
          </a:ln>
        </p:spPr>
        <p:style>
          <a:lnRef idx="1">
            <a:schemeClr val="accent1"/>
          </a:lnRef>
          <a:fillRef idx="0">
            <a:schemeClr val="accent1"/>
          </a:fillRef>
          <a:effectRef idx="0">
            <a:schemeClr val="accent1"/>
          </a:effectRef>
          <a:fontRef idx="minor">
            <a:schemeClr val="tx1"/>
          </a:fontRef>
        </p:style>
      </p:cxnSp>
      <p:grpSp>
        <p:nvGrpSpPr>
          <p:cNvPr id="8" name="Gruppieren 7">
            <a:extLst>
              <a:ext uri="{FF2B5EF4-FFF2-40B4-BE49-F238E27FC236}">
                <a16:creationId xmlns:a16="http://schemas.microsoft.com/office/drawing/2014/main" id="{0A1791C6-7957-841E-21E6-B4013FF8AB08}"/>
              </a:ext>
            </a:extLst>
          </p:cNvPr>
          <p:cNvGrpSpPr/>
          <p:nvPr/>
        </p:nvGrpSpPr>
        <p:grpSpPr bwMode="black">
          <a:xfrm>
            <a:off x="576263" y="1690688"/>
            <a:ext cx="2736000" cy="2232000"/>
            <a:chOff x="1632000" y="1341000"/>
            <a:chExt cx="2232000" cy="2232000"/>
          </a:xfrm>
        </p:grpSpPr>
        <p:grpSp>
          <p:nvGrpSpPr>
            <p:cNvPr id="10" name="Gruppieren 4">
              <a:extLst>
                <a:ext uri="{FF2B5EF4-FFF2-40B4-BE49-F238E27FC236}">
                  <a16:creationId xmlns:a16="http://schemas.microsoft.com/office/drawing/2014/main" id="{C780AC79-CE70-CE16-285B-FAFD90791A4F}"/>
                </a:ext>
              </a:extLst>
            </p:cNvPr>
            <p:cNvGrpSpPr/>
            <p:nvPr/>
          </p:nvGrpSpPr>
          <p:grpSpPr bwMode="black">
            <a:xfrm>
              <a:off x="1632000" y="2997000"/>
              <a:ext cx="2232000" cy="144000"/>
              <a:chOff x="1613352" y="2094098"/>
              <a:chExt cx="2234925" cy="144000"/>
            </a:xfrm>
          </p:grpSpPr>
          <p:cxnSp>
            <p:nvCxnSpPr>
              <p:cNvPr id="13" name="Gerade Verbindung 19">
                <a:extLst>
                  <a:ext uri="{FF2B5EF4-FFF2-40B4-BE49-F238E27FC236}">
                    <a16:creationId xmlns:a16="http://schemas.microsoft.com/office/drawing/2014/main" id="{47DBB9D7-4D98-00EF-730F-1CADF6F41193}"/>
                  </a:ext>
                </a:extLst>
              </p:cNvPr>
              <p:cNvCxnSpPr/>
              <p:nvPr/>
            </p:nvCxnSpPr>
            <p:spPr bwMode="black">
              <a:xfrm>
                <a:off x="1613352" y="2094098"/>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Gerade Verbindung 30">
                <a:extLst>
                  <a:ext uri="{FF2B5EF4-FFF2-40B4-BE49-F238E27FC236}">
                    <a16:creationId xmlns:a16="http://schemas.microsoft.com/office/drawing/2014/main" id="{5FCD0C6E-BDB0-E064-C4BB-983691A05075}"/>
                  </a:ext>
                </a:extLst>
              </p:cNvPr>
              <p:cNvCxnSpPr>
                <a:cxnSpLocks/>
              </p:cNvCxnSpPr>
              <p:nvPr/>
            </p:nvCxnSpPr>
            <p:spPr bwMode="black">
              <a:xfrm>
                <a:off x="2730970" y="2094098"/>
                <a:ext cx="0" cy="14400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1" name="Inhaltsplatzhalter 1">
              <a:extLst>
                <a:ext uri="{FF2B5EF4-FFF2-40B4-BE49-F238E27FC236}">
                  <a16:creationId xmlns:a16="http://schemas.microsoft.com/office/drawing/2014/main" id="{B2A37731-AEFD-15D3-A665-8F4E658F53E2}"/>
                </a:ext>
              </a:extLst>
            </p:cNvPr>
            <p:cNvSpPr txBox="1">
              <a:spLocks/>
            </p:cNvSpPr>
            <p:nvPr/>
          </p:nvSpPr>
          <p:spPr bwMode="black">
            <a:xfrm>
              <a:off x="1632000" y="3141000"/>
              <a:ext cx="2232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2002</a:t>
              </a:r>
            </a:p>
          </p:txBody>
        </p:sp>
        <p:sp>
          <p:nvSpPr>
            <p:cNvPr id="12" name="Inhaltsplatzhalter 1">
              <a:extLst>
                <a:ext uri="{FF2B5EF4-FFF2-40B4-BE49-F238E27FC236}">
                  <a16:creationId xmlns:a16="http://schemas.microsoft.com/office/drawing/2014/main" id="{B81BDC52-9F54-8464-CFBE-52869B51022D}"/>
                </a:ext>
              </a:extLst>
            </p:cNvPr>
            <p:cNvSpPr txBox="1">
              <a:spLocks/>
            </p:cNvSpPr>
            <p:nvPr/>
          </p:nvSpPr>
          <p:spPr bwMode="black">
            <a:xfrm>
              <a:off x="1632000" y="1341000"/>
              <a:ext cx="2232000" cy="1656000"/>
            </a:xfrm>
            <a:prstGeom prst="rect">
              <a:avLst/>
            </a:prstGeom>
          </p:spPr>
          <p:txBody>
            <a:bodyPr lIns="0" tIns="216000" rIns="0" bIns="21600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IAB Workshop</a:t>
              </a:r>
            </a:p>
            <a:p>
              <a:r>
                <a:rPr lang="en-US" sz="1400" dirty="0"/>
                <a:t>Defines operators' requirements in RFC 3535 to lifecycle CLI and SNMP. YANG, Netconf and </a:t>
              </a:r>
              <a:r>
                <a:rPr lang="en-US" sz="1400" dirty="0" err="1"/>
                <a:t>Restconf</a:t>
              </a:r>
              <a:r>
                <a:rPr lang="en-US" sz="1400" dirty="0"/>
                <a:t> development started.</a:t>
              </a:r>
            </a:p>
          </p:txBody>
        </p:sp>
      </p:grpSp>
      <p:grpSp>
        <p:nvGrpSpPr>
          <p:cNvPr id="15" name="Gruppieren 40">
            <a:extLst>
              <a:ext uri="{FF2B5EF4-FFF2-40B4-BE49-F238E27FC236}">
                <a16:creationId xmlns:a16="http://schemas.microsoft.com/office/drawing/2014/main" id="{3871D3D0-1587-CF69-BABE-481B8DE9F670}"/>
              </a:ext>
            </a:extLst>
          </p:cNvPr>
          <p:cNvGrpSpPr/>
          <p:nvPr/>
        </p:nvGrpSpPr>
        <p:grpSpPr bwMode="black">
          <a:xfrm>
            <a:off x="5001211" y="1690688"/>
            <a:ext cx="2251579" cy="2232000"/>
            <a:chOff x="1632000" y="1341000"/>
            <a:chExt cx="2232000" cy="2232000"/>
          </a:xfrm>
        </p:grpSpPr>
        <p:grpSp>
          <p:nvGrpSpPr>
            <p:cNvPr id="16" name="Gruppieren 41">
              <a:extLst>
                <a:ext uri="{FF2B5EF4-FFF2-40B4-BE49-F238E27FC236}">
                  <a16:creationId xmlns:a16="http://schemas.microsoft.com/office/drawing/2014/main" id="{9C9189D8-7AD5-06A0-1234-64C45E072CCD}"/>
                </a:ext>
              </a:extLst>
            </p:cNvPr>
            <p:cNvGrpSpPr/>
            <p:nvPr/>
          </p:nvGrpSpPr>
          <p:grpSpPr bwMode="black">
            <a:xfrm>
              <a:off x="1632000" y="2997000"/>
              <a:ext cx="2232000" cy="144000"/>
              <a:chOff x="1613352" y="3141000"/>
              <a:chExt cx="2234925" cy="215990"/>
            </a:xfrm>
          </p:grpSpPr>
          <p:cxnSp>
            <p:nvCxnSpPr>
              <p:cNvPr id="20" name="Gerade Verbindung 19">
                <a:extLst>
                  <a:ext uri="{FF2B5EF4-FFF2-40B4-BE49-F238E27FC236}">
                    <a16:creationId xmlns:a16="http://schemas.microsoft.com/office/drawing/2014/main" id="{ABD967C4-0802-5264-46BB-8472D73788EB}"/>
                  </a:ext>
                </a:extLst>
              </p:cNvPr>
              <p:cNvCxnSpPr/>
              <p:nvPr/>
            </p:nvCxnSpPr>
            <p:spPr bwMode="black">
              <a:xfrm>
                <a:off x="1613352" y="3141439"/>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1" name="Gerade Verbindung 30">
                <a:extLst>
                  <a:ext uri="{FF2B5EF4-FFF2-40B4-BE49-F238E27FC236}">
                    <a16:creationId xmlns:a16="http://schemas.microsoft.com/office/drawing/2014/main" id="{956713F9-AC5C-FAE8-FE3E-581D1F7A80AD}"/>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17" name="Inhaltsplatzhalter 1">
              <a:extLst>
                <a:ext uri="{FF2B5EF4-FFF2-40B4-BE49-F238E27FC236}">
                  <a16:creationId xmlns:a16="http://schemas.microsoft.com/office/drawing/2014/main" id="{E758DD90-C648-A2CB-CC61-19D59AC79BEF}"/>
                </a:ext>
              </a:extLst>
            </p:cNvPr>
            <p:cNvSpPr txBox="1">
              <a:spLocks/>
            </p:cNvSpPr>
            <p:nvPr/>
          </p:nvSpPr>
          <p:spPr bwMode="black">
            <a:xfrm>
              <a:off x="1632000" y="3141000"/>
              <a:ext cx="2232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2017</a:t>
              </a:r>
            </a:p>
          </p:txBody>
        </p:sp>
        <p:sp>
          <p:nvSpPr>
            <p:cNvPr id="18" name="Inhaltsplatzhalter 1">
              <a:extLst>
                <a:ext uri="{FF2B5EF4-FFF2-40B4-BE49-F238E27FC236}">
                  <a16:creationId xmlns:a16="http://schemas.microsoft.com/office/drawing/2014/main" id="{B724AEB6-5BAC-47DA-8B69-2AD187CE7405}"/>
                </a:ext>
              </a:extLst>
            </p:cNvPr>
            <p:cNvSpPr txBox="1">
              <a:spLocks/>
            </p:cNvSpPr>
            <p:nvPr/>
          </p:nvSpPr>
          <p:spPr bwMode="black">
            <a:xfrm>
              <a:off x="1632000" y="1341000"/>
              <a:ext cx="2232000" cy="1656000"/>
            </a:xfrm>
            <a:prstGeom prst="rect">
              <a:avLst/>
            </a:prstGeom>
          </p:spPr>
          <p:txBody>
            <a:bodyPr lIns="0" tIns="216000" rIns="0" bIns="21600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err="1"/>
                <a:t>gNMI</a:t>
              </a:r>
              <a:endParaRPr lang="en-US" b="1" dirty="0"/>
            </a:p>
            <a:p>
              <a:r>
                <a:rPr lang="en-US" sz="1400" dirty="0" err="1"/>
                <a:t>gNMI</a:t>
              </a:r>
              <a:r>
                <a:rPr lang="en-US" sz="1400" dirty="0"/>
                <a:t> was presented to IETF NETCONF and implementations started at major network vendors.</a:t>
              </a:r>
            </a:p>
          </p:txBody>
        </p:sp>
      </p:grpSp>
      <p:grpSp>
        <p:nvGrpSpPr>
          <p:cNvPr id="22" name="Gruppieren 46">
            <a:extLst>
              <a:ext uri="{FF2B5EF4-FFF2-40B4-BE49-F238E27FC236}">
                <a16:creationId xmlns:a16="http://schemas.microsoft.com/office/drawing/2014/main" id="{BE342D5B-06C0-BC80-D4DD-5FED2D93A85A}"/>
              </a:ext>
            </a:extLst>
          </p:cNvPr>
          <p:cNvGrpSpPr/>
          <p:nvPr/>
        </p:nvGrpSpPr>
        <p:grpSpPr bwMode="black">
          <a:xfrm>
            <a:off x="7408295" y="1690688"/>
            <a:ext cx="4593848" cy="2232000"/>
            <a:chOff x="1632000" y="1341000"/>
            <a:chExt cx="2232000" cy="2232000"/>
          </a:xfrm>
        </p:grpSpPr>
        <p:grpSp>
          <p:nvGrpSpPr>
            <p:cNvPr id="23" name="Gruppieren 47">
              <a:extLst>
                <a:ext uri="{FF2B5EF4-FFF2-40B4-BE49-F238E27FC236}">
                  <a16:creationId xmlns:a16="http://schemas.microsoft.com/office/drawing/2014/main" id="{35B79CFD-DDC0-E110-13C1-4AC041F47E3D}"/>
                </a:ext>
              </a:extLst>
            </p:cNvPr>
            <p:cNvGrpSpPr/>
            <p:nvPr/>
          </p:nvGrpSpPr>
          <p:grpSpPr bwMode="black">
            <a:xfrm>
              <a:off x="1632000" y="2997000"/>
              <a:ext cx="2232000" cy="144000"/>
              <a:chOff x="1613352" y="3141000"/>
              <a:chExt cx="2234925" cy="215990"/>
            </a:xfrm>
          </p:grpSpPr>
          <p:cxnSp>
            <p:nvCxnSpPr>
              <p:cNvPr id="26" name="Gerade Verbindung 19">
                <a:extLst>
                  <a:ext uri="{FF2B5EF4-FFF2-40B4-BE49-F238E27FC236}">
                    <a16:creationId xmlns:a16="http://schemas.microsoft.com/office/drawing/2014/main" id="{2270C987-12FE-3012-C05E-8965D7369BBE}"/>
                  </a:ext>
                </a:extLst>
              </p:cNvPr>
              <p:cNvCxnSpPr/>
              <p:nvPr/>
            </p:nvCxnSpPr>
            <p:spPr bwMode="black">
              <a:xfrm>
                <a:off x="1613352" y="3141439"/>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27" name="Gerade Verbindung 30">
                <a:extLst>
                  <a:ext uri="{FF2B5EF4-FFF2-40B4-BE49-F238E27FC236}">
                    <a16:creationId xmlns:a16="http://schemas.microsoft.com/office/drawing/2014/main" id="{DB32614D-738C-B4E0-9019-340192DBBEFA}"/>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24" name="Inhaltsplatzhalter 1">
              <a:extLst>
                <a:ext uri="{FF2B5EF4-FFF2-40B4-BE49-F238E27FC236}">
                  <a16:creationId xmlns:a16="http://schemas.microsoft.com/office/drawing/2014/main" id="{B4BB3FE3-45A4-FB4D-7261-232D61BD7118}"/>
                </a:ext>
              </a:extLst>
            </p:cNvPr>
            <p:cNvSpPr txBox="1">
              <a:spLocks/>
            </p:cNvSpPr>
            <p:nvPr/>
          </p:nvSpPr>
          <p:spPr bwMode="black">
            <a:xfrm>
              <a:off x="1632000" y="3141000"/>
              <a:ext cx="2232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2022</a:t>
              </a:r>
            </a:p>
          </p:txBody>
        </p:sp>
        <p:sp>
          <p:nvSpPr>
            <p:cNvPr id="25" name="Inhaltsplatzhalter 1">
              <a:extLst>
                <a:ext uri="{FF2B5EF4-FFF2-40B4-BE49-F238E27FC236}">
                  <a16:creationId xmlns:a16="http://schemas.microsoft.com/office/drawing/2014/main" id="{1B4551CE-E748-DB88-B412-3D69C73A1AF7}"/>
                </a:ext>
              </a:extLst>
            </p:cNvPr>
            <p:cNvSpPr txBox="1">
              <a:spLocks/>
            </p:cNvSpPr>
            <p:nvPr/>
          </p:nvSpPr>
          <p:spPr bwMode="black">
            <a:xfrm>
              <a:off x="1632000" y="1341000"/>
              <a:ext cx="2232000" cy="1656000"/>
            </a:xfrm>
            <a:prstGeom prst="rect">
              <a:avLst/>
            </a:prstGeom>
          </p:spPr>
          <p:txBody>
            <a:bodyPr lIns="0" tIns="216000" rIns="0" bIns="21600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Data Mesh Integration</a:t>
              </a:r>
            </a:p>
            <a:p>
              <a:pPr marL="0" marR="0">
                <a:spcBef>
                  <a:spcPts val="0"/>
                </a:spcBef>
                <a:spcAft>
                  <a:spcPts val="0"/>
                </a:spcAft>
              </a:pPr>
              <a:r>
                <a:rPr lang="en-US" sz="1400" dirty="0"/>
                <a:t>Vendor-specific implementations and IETF YANG-Push are hard to manage. New requirements emerged for integrating with the message broker and an automated data processing chain. New specifications are proposed to resolve these challenges.</a:t>
              </a:r>
            </a:p>
          </p:txBody>
        </p:sp>
      </p:grpSp>
      <p:grpSp>
        <p:nvGrpSpPr>
          <p:cNvPr id="28" name="Gruppieren 8">
            <a:extLst>
              <a:ext uri="{FF2B5EF4-FFF2-40B4-BE49-F238E27FC236}">
                <a16:creationId xmlns:a16="http://schemas.microsoft.com/office/drawing/2014/main" id="{DE5BB9B7-8572-74B3-3418-92B8C92064EA}"/>
              </a:ext>
            </a:extLst>
          </p:cNvPr>
          <p:cNvGrpSpPr/>
          <p:nvPr/>
        </p:nvGrpSpPr>
        <p:grpSpPr bwMode="black">
          <a:xfrm>
            <a:off x="3457239" y="4207610"/>
            <a:ext cx="2130515" cy="2231999"/>
            <a:chOff x="1488000" y="4293000"/>
            <a:chExt cx="2736000" cy="2231999"/>
          </a:xfrm>
        </p:grpSpPr>
        <p:grpSp>
          <p:nvGrpSpPr>
            <p:cNvPr id="29" name="Gruppieren 59">
              <a:extLst>
                <a:ext uri="{FF2B5EF4-FFF2-40B4-BE49-F238E27FC236}">
                  <a16:creationId xmlns:a16="http://schemas.microsoft.com/office/drawing/2014/main" id="{F2AC2579-AB27-E563-72B0-21AF883D5C94}"/>
                </a:ext>
              </a:extLst>
            </p:cNvPr>
            <p:cNvGrpSpPr/>
            <p:nvPr/>
          </p:nvGrpSpPr>
          <p:grpSpPr bwMode="black">
            <a:xfrm>
              <a:off x="1488000" y="4725000"/>
              <a:ext cx="2736000" cy="144000"/>
              <a:chOff x="1613352" y="3141000"/>
              <a:chExt cx="2234925" cy="215990"/>
            </a:xfrm>
          </p:grpSpPr>
          <p:cxnSp>
            <p:nvCxnSpPr>
              <p:cNvPr id="32" name="Gerade Verbindung 19">
                <a:extLst>
                  <a:ext uri="{FF2B5EF4-FFF2-40B4-BE49-F238E27FC236}">
                    <a16:creationId xmlns:a16="http://schemas.microsoft.com/office/drawing/2014/main" id="{C7712630-B018-597B-9584-81CEDF28F8C0}"/>
                  </a:ext>
                </a:extLst>
              </p:cNvPr>
              <p:cNvCxnSpPr/>
              <p:nvPr/>
            </p:nvCxnSpPr>
            <p:spPr bwMode="black">
              <a:xfrm>
                <a:off x="1613352" y="3356990"/>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3" name="Gerade Verbindung 30">
                <a:extLst>
                  <a:ext uri="{FF2B5EF4-FFF2-40B4-BE49-F238E27FC236}">
                    <a16:creationId xmlns:a16="http://schemas.microsoft.com/office/drawing/2014/main" id="{12B3F5EE-E98E-BEF4-4ED2-D387A691EBB2}"/>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30" name="Inhaltsplatzhalter 1">
              <a:extLst>
                <a:ext uri="{FF2B5EF4-FFF2-40B4-BE49-F238E27FC236}">
                  <a16:creationId xmlns:a16="http://schemas.microsoft.com/office/drawing/2014/main" id="{8B991C74-AAFD-C1DD-459B-083084BA12D6}"/>
                </a:ext>
              </a:extLst>
            </p:cNvPr>
            <p:cNvSpPr txBox="1">
              <a:spLocks/>
            </p:cNvSpPr>
            <p:nvPr/>
          </p:nvSpPr>
          <p:spPr bwMode="black">
            <a:xfrm>
              <a:off x="1488000" y="4293000"/>
              <a:ext cx="2736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2015</a:t>
              </a:r>
            </a:p>
          </p:txBody>
        </p:sp>
        <p:sp>
          <p:nvSpPr>
            <p:cNvPr id="31" name="Inhaltsplatzhalter 1">
              <a:extLst>
                <a:ext uri="{FF2B5EF4-FFF2-40B4-BE49-F238E27FC236}">
                  <a16:creationId xmlns:a16="http://schemas.microsoft.com/office/drawing/2014/main" id="{A80F2D56-09A4-2302-3CBD-EBEA1B3EF180}"/>
                </a:ext>
              </a:extLst>
            </p:cNvPr>
            <p:cNvSpPr txBox="1">
              <a:spLocks/>
            </p:cNvSpPr>
            <p:nvPr/>
          </p:nvSpPr>
          <p:spPr bwMode="black">
            <a:xfrm>
              <a:off x="1488000" y="4868999"/>
              <a:ext cx="2736000" cy="1656000"/>
            </a:xfrm>
            <a:prstGeom prst="rect">
              <a:avLst/>
            </a:prstGeom>
          </p:spPr>
          <p:txBody>
            <a:bodyPr lIns="0" tIns="216000" rIns="0" bIns="216000" anchor="t"/>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IETF YANG-Push Specification Started</a:t>
              </a:r>
            </a:p>
            <a:p>
              <a:r>
                <a:rPr lang="en-US" sz="1400" dirty="0"/>
                <a:t>Development of RFC 8639 and RFC 8641 started at IETF NETCONF.</a:t>
              </a:r>
            </a:p>
          </p:txBody>
        </p:sp>
      </p:grpSp>
      <p:grpSp>
        <p:nvGrpSpPr>
          <p:cNvPr id="34" name="Gruppieren 64">
            <a:extLst>
              <a:ext uri="{FF2B5EF4-FFF2-40B4-BE49-F238E27FC236}">
                <a16:creationId xmlns:a16="http://schemas.microsoft.com/office/drawing/2014/main" id="{DACC37E1-B67E-68EC-557A-97CCFBA7D080}"/>
              </a:ext>
            </a:extLst>
          </p:cNvPr>
          <p:cNvGrpSpPr/>
          <p:nvPr/>
        </p:nvGrpSpPr>
        <p:grpSpPr bwMode="black">
          <a:xfrm>
            <a:off x="5819087" y="4212764"/>
            <a:ext cx="2868476" cy="2231999"/>
            <a:chOff x="1488000" y="4293000"/>
            <a:chExt cx="2736000" cy="2231999"/>
          </a:xfrm>
        </p:grpSpPr>
        <p:grpSp>
          <p:nvGrpSpPr>
            <p:cNvPr id="35" name="Gruppieren 65">
              <a:extLst>
                <a:ext uri="{FF2B5EF4-FFF2-40B4-BE49-F238E27FC236}">
                  <a16:creationId xmlns:a16="http://schemas.microsoft.com/office/drawing/2014/main" id="{FD98BA2F-25B0-B1E4-33C3-3E0F5BECDCAA}"/>
                </a:ext>
              </a:extLst>
            </p:cNvPr>
            <p:cNvGrpSpPr/>
            <p:nvPr/>
          </p:nvGrpSpPr>
          <p:grpSpPr bwMode="black">
            <a:xfrm>
              <a:off x="1488000" y="4725000"/>
              <a:ext cx="2736000" cy="144000"/>
              <a:chOff x="1613352" y="3141000"/>
              <a:chExt cx="2234925" cy="215990"/>
            </a:xfrm>
          </p:grpSpPr>
          <p:cxnSp>
            <p:nvCxnSpPr>
              <p:cNvPr id="38" name="Gerade Verbindung 19">
                <a:extLst>
                  <a:ext uri="{FF2B5EF4-FFF2-40B4-BE49-F238E27FC236}">
                    <a16:creationId xmlns:a16="http://schemas.microsoft.com/office/drawing/2014/main" id="{28824EE9-5B31-6E24-3D17-8559F723C2CA}"/>
                  </a:ext>
                </a:extLst>
              </p:cNvPr>
              <p:cNvCxnSpPr/>
              <p:nvPr/>
            </p:nvCxnSpPr>
            <p:spPr bwMode="black">
              <a:xfrm>
                <a:off x="1613352" y="3356990"/>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39" name="Gerade Verbindung 30">
                <a:extLst>
                  <a:ext uri="{FF2B5EF4-FFF2-40B4-BE49-F238E27FC236}">
                    <a16:creationId xmlns:a16="http://schemas.microsoft.com/office/drawing/2014/main" id="{1A7858F4-C8FF-FD11-1618-89813EDCA5B5}"/>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36" name="Inhaltsplatzhalter 1">
              <a:extLst>
                <a:ext uri="{FF2B5EF4-FFF2-40B4-BE49-F238E27FC236}">
                  <a16:creationId xmlns:a16="http://schemas.microsoft.com/office/drawing/2014/main" id="{7D27550F-D392-5C9D-6454-65067CA2FC55}"/>
                </a:ext>
              </a:extLst>
            </p:cNvPr>
            <p:cNvSpPr txBox="1">
              <a:spLocks/>
            </p:cNvSpPr>
            <p:nvPr/>
          </p:nvSpPr>
          <p:spPr bwMode="black">
            <a:xfrm>
              <a:off x="1488000" y="4293000"/>
              <a:ext cx="2736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2019</a:t>
              </a:r>
            </a:p>
          </p:txBody>
        </p:sp>
        <p:sp>
          <p:nvSpPr>
            <p:cNvPr id="37" name="Inhaltsplatzhalter 1">
              <a:extLst>
                <a:ext uri="{FF2B5EF4-FFF2-40B4-BE49-F238E27FC236}">
                  <a16:creationId xmlns:a16="http://schemas.microsoft.com/office/drawing/2014/main" id="{0BD3578E-9C91-1D0B-2ECF-4ABE58148B6A}"/>
                </a:ext>
              </a:extLst>
            </p:cNvPr>
            <p:cNvSpPr txBox="1">
              <a:spLocks/>
            </p:cNvSpPr>
            <p:nvPr/>
          </p:nvSpPr>
          <p:spPr bwMode="black">
            <a:xfrm>
              <a:off x="1488000" y="4868999"/>
              <a:ext cx="2736000" cy="1656000"/>
            </a:xfrm>
            <a:prstGeom prst="rect">
              <a:avLst/>
            </a:prstGeom>
          </p:spPr>
          <p:txBody>
            <a:bodyPr lIns="0" tIns="216000" rIns="0" bIns="216000" anchor="t"/>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IETF YANG-Push </a:t>
              </a:r>
              <a:br>
                <a:rPr lang="en-US" b="1" dirty="0"/>
              </a:br>
              <a:r>
                <a:rPr lang="en-US" b="1" dirty="0"/>
                <a:t>Specification Finished</a:t>
              </a:r>
            </a:p>
            <a:p>
              <a:r>
                <a:rPr lang="en-US" sz="1400" dirty="0"/>
                <a:t>Development of RFC 8639 and RFC 8641 concluded at IETF NETCONF without any major network vendor implementations.</a:t>
              </a:r>
            </a:p>
          </p:txBody>
        </p:sp>
      </p:grpSp>
      <p:grpSp>
        <p:nvGrpSpPr>
          <p:cNvPr id="41" name="Gruppieren 64">
            <a:extLst>
              <a:ext uri="{FF2B5EF4-FFF2-40B4-BE49-F238E27FC236}">
                <a16:creationId xmlns:a16="http://schemas.microsoft.com/office/drawing/2014/main" id="{D3FED4A7-82DC-CB2D-9D61-14D8A28E48B5}"/>
              </a:ext>
            </a:extLst>
          </p:cNvPr>
          <p:cNvGrpSpPr/>
          <p:nvPr/>
        </p:nvGrpSpPr>
        <p:grpSpPr bwMode="black">
          <a:xfrm>
            <a:off x="8994711" y="4210690"/>
            <a:ext cx="2690323" cy="2231999"/>
            <a:chOff x="1488000" y="4293000"/>
            <a:chExt cx="2736000" cy="2231999"/>
          </a:xfrm>
        </p:grpSpPr>
        <p:grpSp>
          <p:nvGrpSpPr>
            <p:cNvPr id="42" name="Gruppieren 65">
              <a:extLst>
                <a:ext uri="{FF2B5EF4-FFF2-40B4-BE49-F238E27FC236}">
                  <a16:creationId xmlns:a16="http://schemas.microsoft.com/office/drawing/2014/main" id="{3B344F67-2010-7161-4789-9759BC710566}"/>
                </a:ext>
              </a:extLst>
            </p:cNvPr>
            <p:cNvGrpSpPr/>
            <p:nvPr/>
          </p:nvGrpSpPr>
          <p:grpSpPr bwMode="black">
            <a:xfrm>
              <a:off x="1488000" y="4725000"/>
              <a:ext cx="2736000" cy="144000"/>
              <a:chOff x="1613352" y="3141000"/>
              <a:chExt cx="2234925" cy="215990"/>
            </a:xfrm>
          </p:grpSpPr>
          <p:cxnSp>
            <p:nvCxnSpPr>
              <p:cNvPr id="45" name="Gerade Verbindung 19">
                <a:extLst>
                  <a:ext uri="{FF2B5EF4-FFF2-40B4-BE49-F238E27FC236}">
                    <a16:creationId xmlns:a16="http://schemas.microsoft.com/office/drawing/2014/main" id="{2BC9765E-2839-3725-D5AA-9C03730BDE05}"/>
                  </a:ext>
                </a:extLst>
              </p:cNvPr>
              <p:cNvCxnSpPr/>
              <p:nvPr/>
            </p:nvCxnSpPr>
            <p:spPr bwMode="black">
              <a:xfrm>
                <a:off x="1613352" y="3356990"/>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46" name="Gerade Verbindung 30">
                <a:extLst>
                  <a:ext uri="{FF2B5EF4-FFF2-40B4-BE49-F238E27FC236}">
                    <a16:creationId xmlns:a16="http://schemas.microsoft.com/office/drawing/2014/main" id="{BD1D0E07-6E0E-4A3A-57A2-E985A2E6E5E5}"/>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43" name="Inhaltsplatzhalter 1">
              <a:extLst>
                <a:ext uri="{FF2B5EF4-FFF2-40B4-BE49-F238E27FC236}">
                  <a16:creationId xmlns:a16="http://schemas.microsoft.com/office/drawing/2014/main" id="{9982A62D-0E10-2FD3-5ACE-87B7E6992067}"/>
                </a:ext>
              </a:extLst>
            </p:cNvPr>
            <p:cNvSpPr txBox="1">
              <a:spLocks/>
            </p:cNvSpPr>
            <p:nvPr/>
          </p:nvSpPr>
          <p:spPr bwMode="black">
            <a:xfrm>
              <a:off x="1488000" y="4293000"/>
              <a:ext cx="2736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2024</a:t>
              </a:r>
            </a:p>
          </p:txBody>
        </p:sp>
        <p:sp>
          <p:nvSpPr>
            <p:cNvPr id="44" name="Inhaltsplatzhalter 1">
              <a:extLst>
                <a:ext uri="{FF2B5EF4-FFF2-40B4-BE49-F238E27FC236}">
                  <a16:creationId xmlns:a16="http://schemas.microsoft.com/office/drawing/2014/main" id="{E4D5B3A8-1F95-93B6-B40F-4E4453028DBF}"/>
                </a:ext>
              </a:extLst>
            </p:cNvPr>
            <p:cNvSpPr txBox="1">
              <a:spLocks/>
            </p:cNvSpPr>
            <p:nvPr/>
          </p:nvSpPr>
          <p:spPr bwMode="black">
            <a:xfrm>
              <a:off x="1488000" y="4868999"/>
              <a:ext cx="2736000" cy="1656000"/>
            </a:xfrm>
            <a:prstGeom prst="rect">
              <a:avLst/>
            </a:prstGeom>
          </p:spPr>
          <p:txBody>
            <a:bodyPr lIns="0" tIns="216000" rIns="0" bIns="216000" anchor="t"/>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IETF YANG-Push Major</a:t>
              </a:r>
              <a:br>
                <a:rPr lang="en-US" b="1" dirty="0"/>
              </a:br>
              <a:r>
                <a:rPr lang="en-US" b="1" dirty="0"/>
                <a:t>Implementations Started</a:t>
              </a:r>
            </a:p>
            <a:p>
              <a:r>
                <a:rPr lang="en-US" sz="1400" dirty="0"/>
                <a:t>Questions arise. Proposing a simplified IETF YANG-Push and an Agile Incremental Driven Development.</a:t>
              </a:r>
            </a:p>
          </p:txBody>
        </p:sp>
      </p:grpSp>
      <p:grpSp>
        <p:nvGrpSpPr>
          <p:cNvPr id="59" name="Gruppieren 40">
            <a:extLst>
              <a:ext uri="{FF2B5EF4-FFF2-40B4-BE49-F238E27FC236}">
                <a16:creationId xmlns:a16="http://schemas.microsoft.com/office/drawing/2014/main" id="{A4F54A95-D7DF-C891-C7FF-8E228A7013F2}"/>
              </a:ext>
            </a:extLst>
          </p:cNvPr>
          <p:cNvGrpSpPr/>
          <p:nvPr/>
        </p:nvGrpSpPr>
        <p:grpSpPr bwMode="black">
          <a:xfrm>
            <a:off x="3406857" y="1690687"/>
            <a:ext cx="1273596" cy="2232000"/>
            <a:chOff x="1632000" y="1341000"/>
            <a:chExt cx="2232000" cy="2232000"/>
          </a:xfrm>
        </p:grpSpPr>
        <p:grpSp>
          <p:nvGrpSpPr>
            <p:cNvPr id="60" name="Gruppieren 41">
              <a:extLst>
                <a:ext uri="{FF2B5EF4-FFF2-40B4-BE49-F238E27FC236}">
                  <a16:creationId xmlns:a16="http://schemas.microsoft.com/office/drawing/2014/main" id="{7033033C-435C-1BF4-758D-F6F49C7BE514}"/>
                </a:ext>
              </a:extLst>
            </p:cNvPr>
            <p:cNvGrpSpPr/>
            <p:nvPr/>
          </p:nvGrpSpPr>
          <p:grpSpPr bwMode="black">
            <a:xfrm>
              <a:off x="1632000" y="2997000"/>
              <a:ext cx="2232000" cy="144000"/>
              <a:chOff x="1613352" y="3141000"/>
              <a:chExt cx="2234925" cy="215990"/>
            </a:xfrm>
          </p:grpSpPr>
          <p:cxnSp>
            <p:nvCxnSpPr>
              <p:cNvPr id="63" name="Gerade Verbindung 19">
                <a:extLst>
                  <a:ext uri="{FF2B5EF4-FFF2-40B4-BE49-F238E27FC236}">
                    <a16:creationId xmlns:a16="http://schemas.microsoft.com/office/drawing/2014/main" id="{C6DFBCFE-6018-8344-46D1-B0F6FFB58CD4}"/>
                  </a:ext>
                </a:extLst>
              </p:cNvPr>
              <p:cNvCxnSpPr/>
              <p:nvPr/>
            </p:nvCxnSpPr>
            <p:spPr bwMode="black">
              <a:xfrm>
                <a:off x="1613352" y="3141439"/>
                <a:ext cx="2234925" cy="0"/>
              </a:xfrm>
              <a:prstGeom prst="line">
                <a:avLst/>
              </a:prstGeom>
              <a:solidFill>
                <a:schemeClr val="bg1"/>
              </a:solidFill>
              <a:ln w="6350" cap="flat" cmpd="sng" algn="ctr">
                <a:solidFill>
                  <a:schemeClr val="accent5"/>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4" name="Gerade Verbindung 30">
                <a:extLst>
                  <a:ext uri="{FF2B5EF4-FFF2-40B4-BE49-F238E27FC236}">
                    <a16:creationId xmlns:a16="http://schemas.microsoft.com/office/drawing/2014/main" id="{403AD072-2FC4-1ACC-56E2-B0F9CA68FE7F}"/>
                  </a:ext>
                </a:extLst>
              </p:cNvPr>
              <p:cNvCxnSpPr>
                <a:cxnSpLocks/>
              </p:cNvCxnSpPr>
              <p:nvPr/>
            </p:nvCxnSpPr>
            <p:spPr bwMode="black">
              <a:xfrm>
                <a:off x="2730970" y="3141000"/>
                <a:ext cx="0" cy="215990"/>
              </a:xfrm>
              <a:prstGeom prst="line">
                <a:avLst/>
              </a:prstGeom>
              <a:solidFill>
                <a:schemeClr val="bg1"/>
              </a:solidFill>
              <a:ln w="6350" cap="flat" cmpd="sng" algn="ctr">
                <a:solidFill>
                  <a:schemeClr val="accent5"/>
                </a:solidFill>
                <a:prstDash val="solid"/>
                <a:round/>
                <a:headEnd type="none" w="sm" len="sm"/>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sp>
          <p:nvSpPr>
            <p:cNvPr id="61" name="Inhaltsplatzhalter 1">
              <a:extLst>
                <a:ext uri="{FF2B5EF4-FFF2-40B4-BE49-F238E27FC236}">
                  <a16:creationId xmlns:a16="http://schemas.microsoft.com/office/drawing/2014/main" id="{A45CA48C-52BC-6F61-40B7-B80536A0878C}"/>
                </a:ext>
              </a:extLst>
            </p:cNvPr>
            <p:cNvSpPr txBox="1">
              <a:spLocks/>
            </p:cNvSpPr>
            <p:nvPr/>
          </p:nvSpPr>
          <p:spPr bwMode="black">
            <a:xfrm>
              <a:off x="1632000" y="3141000"/>
              <a:ext cx="2232000" cy="432000"/>
            </a:xfrm>
            <a:prstGeom prst="rect">
              <a:avLst/>
            </a:prstGeom>
          </p:spPr>
          <p:txBody>
            <a:bodyPr lIns="0" tIns="0" rIns="0" bIns="0" anchor="ctr"/>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pPr algn="ctr"/>
              <a:r>
                <a:rPr lang="en-US" sz="2400" b="1" dirty="0"/>
                <a:t>2010</a:t>
              </a:r>
            </a:p>
          </p:txBody>
        </p:sp>
        <p:sp>
          <p:nvSpPr>
            <p:cNvPr id="62" name="Inhaltsplatzhalter 1">
              <a:extLst>
                <a:ext uri="{FF2B5EF4-FFF2-40B4-BE49-F238E27FC236}">
                  <a16:creationId xmlns:a16="http://schemas.microsoft.com/office/drawing/2014/main" id="{9D3C1E24-9BDF-AF99-075F-4F734EBA2636}"/>
                </a:ext>
              </a:extLst>
            </p:cNvPr>
            <p:cNvSpPr txBox="1">
              <a:spLocks/>
            </p:cNvSpPr>
            <p:nvPr/>
          </p:nvSpPr>
          <p:spPr bwMode="black">
            <a:xfrm>
              <a:off x="1632000" y="1341000"/>
              <a:ext cx="2232000" cy="1656000"/>
            </a:xfrm>
            <a:prstGeom prst="rect">
              <a:avLst/>
            </a:prstGeom>
          </p:spPr>
          <p:txBody>
            <a:bodyPr lIns="0" tIns="216000" rIns="0" bIns="216000" anchor="b"/>
            <a:lstStyle>
              <a:lvl1pPr marL="0" indent="0" algn="l" defTabSz="914400" rtl="0" eaLnBrk="1" latinLnBrk="0" hangingPunct="1">
                <a:lnSpc>
                  <a:spcPct val="110000"/>
                </a:lnSpc>
                <a:spcBef>
                  <a:spcPts val="600"/>
                </a:spcBef>
                <a:spcAft>
                  <a:spcPts val="600"/>
                </a:spcAft>
                <a:buFont typeface="Arial" panose="020B0604020202020204" pitchFamily="34" charset="0"/>
                <a:buNone/>
                <a:defRPr sz="1600" b="0" kern="1200">
                  <a:solidFill>
                    <a:schemeClr val="tx1"/>
                  </a:solidFill>
                  <a:latin typeface="+mn-lt"/>
                  <a:ea typeface="+mn-ea"/>
                  <a:cs typeface="+mn-cs"/>
                </a:defRPr>
              </a:lvl1pPr>
              <a:lvl2pPr marL="180000" indent="-180000" algn="l" defTabSz="914400" rtl="0" eaLnBrk="1" latinLnBrk="0" hangingPunct="1">
                <a:lnSpc>
                  <a:spcPct val="110000"/>
                </a:lnSpc>
                <a:spcBef>
                  <a:spcPts val="200"/>
                </a:spcBef>
                <a:spcAft>
                  <a:spcPts val="200"/>
                </a:spcAft>
                <a:buFont typeface="Arial" panose="020B0604020202020204" pitchFamily="34" charset="0"/>
                <a:buChar char="•"/>
                <a:defRPr sz="1600" kern="1200">
                  <a:solidFill>
                    <a:schemeClr val="tx1"/>
                  </a:solidFill>
                  <a:latin typeface="+mn-lt"/>
                  <a:ea typeface="+mn-ea"/>
                  <a:cs typeface="+mn-cs"/>
                </a:defRPr>
              </a:lvl2pPr>
              <a:lvl3pPr marL="36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3pPr>
              <a:lvl4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4pPr>
              <a:lvl5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5pPr>
              <a:lvl6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6pPr>
              <a:lvl7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7pPr>
              <a:lvl8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8pPr>
              <a:lvl9pPr marL="540000" indent="-180000" algn="l" defTabSz="914400" rtl="0" eaLnBrk="1" latinLnBrk="0" hangingPunct="1">
                <a:lnSpc>
                  <a:spcPct val="110000"/>
                </a:lnSpc>
                <a:spcBef>
                  <a:spcPts val="200"/>
                </a:spcBef>
                <a:spcAft>
                  <a:spcPts val="200"/>
                </a:spcAft>
                <a:buFont typeface="TheSans Swisscom Light" panose="020B0300040303060204" pitchFamily="34" charset="0"/>
                <a:buChar char="−"/>
                <a:defRPr sz="1600" kern="1200">
                  <a:solidFill>
                    <a:schemeClr val="tx1"/>
                  </a:solidFill>
                  <a:latin typeface="+mn-lt"/>
                  <a:ea typeface="+mn-ea"/>
                  <a:cs typeface="+mn-cs"/>
                </a:defRPr>
              </a:lvl9pPr>
            </a:lstStyle>
            <a:p>
              <a:r>
                <a:rPr lang="en-US" b="1" dirty="0"/>
                <a:t>YANG 1.0</a:t>
              </a:r>
            </a:p>
            <a:p>
              <a:r>
                <a:rPr lang="en-US" sz="1400" dirty="0"/>
                <a:t>Specified in RFC 6020. 1.1 in RFC 7950.</a:t>
              </a:r>
              <a:br>
                <a:rPr lang="en-US" sz="1400" dirty="0"/>
              </a:br>
              <a:endParaRPr lang="en-US" sz="1400" dirty="0"/>
            </a:p>
          </p:txBody>
        </p:sp>
      </p:grpSp>
      <p:cxnSp>
        <p:nvCxnSpPr>
          <p:cNvPr id="65" name="Straight Connector 64">
            <a:extLst>
              <a:ext uri="{FF2B5EF4-FFF2-40B4-BE49-F238E27FC236}">
                <a16:creationId xmlns:a16="http://schemas.microsoft.com/office/drawing/2014/main" id="{AFC53858-1E5E-6FE9-2830-0E378FEAA6B1}"/>
              </a:ext>
            </a:extLst>
          </p:cNvPr>
          <p:cNvCxnSpPr>
            <a:cxnSpLocks/>
          </p:cNvCxnSpPr>
          <p:nvPr/>
        </p:nvCxnSpPr>
        <p:spPr bwMode="gray">
          <a:xfrm>
            <a:off x="5061899" y="4046568"/>
            <a:ext cx="2130515" cy="0"/>
          </a:xfrm>
          <a:prstGeom prst="line">
            <a:avLst/>
          </a:prstGeom>
          <a:ln w="57150" cap="rnd">
            <a:gradFill flip="none" rotWithShape="1">
              <a:gsLst>
                <a:gs pos="20000">
                  <a:srgbClr val="DDE3E7"/>
                </a:gs>
                <a:gs pos="50000">
                  <a:srgbClr val="FFC000"/>
                </a:gs>
                <a:gs pos="80000">
                  <a:srgbClr val="DDE3E7"/>
                </a:gs>
              </a:gsLst>
              <a:lin ang="10800000" scaled="1"/>
              <a:tileRect/>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DE08A87A-9C74-E2F3-3559-E49D4439C20B}"/>
              </a:ext>
            </a:extLst>
          </p:cNvPr>
          <p:cNvCxnSpPr>
            <a:cxnSpLocks/>
          </p:cNvCxnSpPr>
          <p:nvPr/>
        </p:nvCxnSpPr>
        <p:spPr bwMode="gray">
          <a:xfrm>
            <a:off x="6406786" y="4066688"/>
            <a:ext cx="2130515" cy="0"/>
          </a:xfrm>
          <a:prstGeom prst="line">
            <a:avLst/>
          </a:prstGeom>
          <a:ln w="57150" cap="rnd">
            <a:gradFill flip="none" rotWithShape="1">
              <a:gsLst>
                <a:gs pos="20000">
                  <a:srgbClr val="DDE3E7"/>
                </a:gs>
                <a:gs pos="50000">
                  <a:srgbClr val="E61E64"/>
                </a:gs>
                <a:gs pos="80000">
                  <a:srgbClr val="DDE3E7"/>
                </a:gs>
              </a:gsLst>
              <a:lin ang="10800000" scaled="1"/>
              <a:tileRect/>
            </a:gradFill>
          </a:ln>
        </p:spPr>
        <p:style>
          <a:lnRef idx="1">
            <a:schemeClr val="accent1"/>
          </a:lnRef>
          <a:fillRef idx="0">
            <a:schemeClr val="accent1"/>
          </a:fillRef>
          <a:effectRef idx="0">
            <a:schemeClr val="accent1"/>
          </a:effectRef>
          <a:fontRef idx="minor">
            <a:schemeClr val="tx1"/>
          </a:fontRef>
        </p:style>
      </p:cxnSp>
      <p:sp>
        <p:nvSpPr>
          <p:cNvPr id="5" name="Freeform: Shape 4">
            <a:extLst>
              <a:ext uri="{FF2B5EF4-FFF2-40B4-BE49-F238E27FC236}">
                <a16:creationId xmlns:a16="http://schemas.microsoft.com/office/drawing/2014/main" id="{27702359-26E7-83C1-A711-F9CD3208593C}"/>
              </a:ext>
            </a:extLst>
          </p:cNvPr>
          <p:cNvSpPr/>
          <p:nvPr/>
        </p:nvSpPr>
        <p:spPr>
          <a:xfrm>
            <a:off x="7210425" y="1447800"/>
            <a:ext cx="4867275" cy="5267325"/>
          </a:xfrm>
          <a:custGeom>
            <a:avLst/>
            <a:gdLst>
              <a:gd name="connsiteX0" fmla="*/ 714375 w 4867275"/>
              <a:gd name="connsiteY0" fmla="*/ 0 h 5267325"/>
              <a:gd name="connsiteX1" fmla="*/ 714375 w 4867275"/>
              <a:gd name="connsiteY1" fmla="*/ 0 h 5267325"/>
              <a:gd name="connsiteX2" fmla="*/ 457200 w 4867275"/>
              <a:gd name="connsiteY2" fmla="*/ 19050 h 5267325"/>
              <a:gd name="connsiteX3" fmla="*/ 333375 w 4867275"/>
              <a:gd name="connsiteY3" fmla="*/ 57150 h 5267325"/>
              <a:gd name="connsiteX4" fmla="*/ 276225 w 4867275"/>
              <a:gd name="connsiteY4" fmla="*/ 95250 h 5267325"/>
              <a:gd name="connsiteX5" fmla="*/ 219075 w 4867275"/>
              <a:gd name="connsiteY5" fmla="*/ 123825 h 5267325"/>
              <a:gd name="connsiteX6" fmla="*/ 133350 w 4867275"/>
              <a:gd name="connsiteY6" fmla="*/ 180975 h 5267325"/>
              <a:gd name="connsiteX7" fmla="*/ 104775 w 4867275"/>
              <a:gd name="connsiteY7" fmla="*/ 209550 h 5267325"/>
              <a:gd name="connsiteX8" fmla="*/ 76200 w 4867275"/>
              <a:gd name="connsiteY8" fmla="*/ 304800 h 5267325"/>
              <a:gd name="connsiteX9" fmla="*/ 47625 w 4867275"/>
              <a:gd name="connsiteY9" fmla="*/ 409575 h 5267325"/>
              <a:gd name="connsiteX10" fmla="*/ 38100 w 4867275"/>
              <a:gd name="connsiteY10" fmla="*/ 504825 h 5267325"/>
              <a:gd name="connsiteX11" fmla="*/ 28575 w 4867275"/>
              <a:gd name="connsiteY11" fmla="*/ 581025 h 5267325"/>
              <a:gd name="connsiteX12" fmla="*/ 19050 w 4867275"/>
              <a:gd name="connsiteY12" fmla="*/ 666750 h 5267325"/>
              <a:gd name="connsiteX13" fmla="*/ 0 w 4867275"/>
              <a:gd name="connsiteY13" fmla="*/ 762000 h 5267325"/>
              <a:gd name="connsiteX14" fmla="*/ 9525 w 4867275"/>
              <a:gd name="connsiteY14" fmla="*/ 1743075 h 5267325"/>
              <a:gd name="connsiteX15" fmla="*/ 28575 w 4867275"/>
              <a:gd name="connsiteY15" fmla="*/ 1781175 h 5267325"/>
              <a:gd name="connsiteX16" fmla="*/ 57150 w 4867275"/>
              <a:gd name="connsiteY16" fmla="*/ 1838325 h 5267325"/>
              <a:gd name="connsiteX17" fmla="*/ 114300 w 4867275"/>
              <a:gd name="connsiteY17" fmla="*/ 1885950 h 5267325"/>
              <a:gd name="connsiteX18" fmla="*/ 180975 w 4867275"/>
              <a:gd name="connsiteY18" fmla="*/ 1952625 h 5267325"/>
              <a:gd name="connsiteX19" fmla="*/ 219075 w 4867275"/>
              <a:gd name="connsiteY19" fmla="*/ 1981200 h 5267325"/>
              <a:gd name="connsiteX20" fmla="*/ 285750 w 4867275"/>
              <a:gd name="connsiteY20" fmla="*/ 2057400 h 5267325"/>
              <a:gd name="connsiteX21" fmla="*/ 390525 w 4867275"/>
              <a:gd name="connsiteY21" fmla="*/ 2133600 h 5267325"/>
              <a:gd name="connsiteX22" fmla="*/ 466725 w 4867275"/>
              <a:gd name="connsiteY22" fmla="*/ 2190750 h 5267325"/>
              <a:gd name="connsiteX23" fmla="*/ 523875 w 4867275"/>
              <a:gd name="connsiteY23" fmla="*/ 2209800 h 5267325"/>
              <a:gd name="connsiteX24" fmla="*/ 571500 w 4867275"/>
              <a:gd name="connsiteY24" fmla="*/ 2238375 h 5267325"/>
              <a:gd name="connsiteX25" fmla="*/ 600075 w 4867275"/>
              <a:gd name="connsiteY25" fmla="*/ 2247900 h 5267325"/>
              <a:gd name="connsiteX26" fmla="*/ 704850 w 4867275"/>
              <a:gd name="connsiteY26" fmla="*/ 2295525 h 5267325"/>
              <a:gd name="connsiteX27" fmla="*/ 762000 w 4867275"/>
              <a:gd name="connsiteY27" fmla="*/ 2314575 h 5267325"/>
              <a:gd name="connsiteX28" fmla="*/ 838200 w 4867275"/>
              <a:gd name="connsiteY28" fmla="*/ 2343150 h 5267325"/>
              <a:gd name="connsiteX29" fmla="*/ 933450 w 4867275"/>
              <a:gd name="connsiteY29" fmla="*/ 2381250 h 5267325"/>
              <a:gd name="connsiteX30" fmla="*/ 971550 w 4867275"/>
              <a:gd name="connsiteY30" fmla="*/ 2409825 h 5267325"/>
              <a:gd name="connsiteX31" fmla="*/ 1019175 w 4867275"/>
              <a:gd name="connsiteY31" fmla="*/ 2438400 h 5267325"/>
              <a:gd name="connsiteX32" fmla="*/ 1066800 w 4867275"/>
              <a:gd name="connsiteY32" fmla="*/ 2486025 h 5267325"/>
              <a:gd name="connsiteX33" fmla="*/ 1162050 w 4867275"/>
              <a:gd name="connsiteY33" fmla="*/ 2552700 h 5267325"/>
              <a:gd name="connsiteX34" fmla="*/ 1247775 w 4867275"/>
              <a:gd name="connsiteY34" fmla="*/ 2619375 h 5267325"/>
              <a:gd name="connsiteX35" fmla="*/ 1285875 w 4867275"/>
              <a:gd name="connsiteY35" fmla="*/ 2667000 h 5267325"/>
              <a:gd name="connsiteX36" fmla="*/ 1333500 w 4867275"/>
              <a:gd name="connsiteY36" fmla="*/ 2752725 h 5267325"/>
              <a:gd name="connsiteX37" fmla="*/ 1362075 w 4867275"/>
              <a:gd name="connsiteY37" fmla="*/ 2828925 h 5267325"/>
              <a:gd name="connsiteX38" fmla="*/ 1447800 w 4867275"/>
              <a:gd name="connsiteY38" fmla="*/ 3000375 h 5267325"/>
              <a:gd name="connsiteX39" fmla="*/ 1495425 w 4867275"/>
              <a:gd name="connsiteY39" fmla="*/ 3171825 h 5267325"/>
              <a:gd name="connsiteX40" fmla="*/ 1504950 w 4867275"/>
              <a:gd name="connsiteY40" fmla="*/ 3248025 h 5267325"/>
              <a:gd name="connsiteX41" fmla="*/ 1514475 w 4867275"/>
              <a:gd name="connsiteY41" fmla="*/ 3314700 h 5267325"/>
              <a:gd name="connsiteX42" fmla="*/ 1504950 w 4867275"/>
              <a:gd name="connsiteY42" fmla="*/ 3552825 h 5267325"/>
              <a:gd name="connsiteX43" fmla="*/ 1485900 w 4867275"/>
              <a:gd name="connsiteY43" fmla="*/ 4438650 h 5267325"/>
              <a:gd name="connsiteX44" fmla="*/ 1495425 w 4867275"/>
              <a:gd name="connsiteY44" fmla="*/ 4848225 h 5267325"/>
              <a:gd name="connsiteX45" fmla="*/ 1533525 w 4867275"/>
              <a:gd name="connsiteY45" fmla="*/ 5086350 h 5267325"/>
              <a:gd name="connsiteX46" fmla="*/ 1543050 w 4867275"/>
              <a:gd name="connsiteY46" fmla="*/ 5124450 h 5267325"/>
              <a:gd name="connsiteX47" fmla="*/ 1581150 w 4867275"/>
              <a:gd name="connsiteY47" fmla="*/ 5200650 h 5267325"/>
              <a:gd name="connsiteX48" fmla="*/ 1590675 w 4867275"/>
              <a:gd name="connsiteY48" fmla="*/ 5229225 h 5267325"/>
              <a:gd name="connsiteX49" fmla="*/ 1657350 w 4867275"/>
              <a:gd name="connsiteY49" fmla="*/ 5267325 h 5267325"/>
              <a:gd name="connsiteX50" fmla="*/ 2028825 w 4867275"/>
              <a:gd name="connsiteY50" fmla="*/ 5248275 h 5267325"/>
              <a:gd name="connsiteX51" fmla="*/ 2847975 w 4867275"/>
              <a:gd name="connsiteY51" fmla="*/ 5229225 h 5267325"/>
              <a:gd name="connsiteX52" fmla="*/ 2990850 w 4867275"/>
              <a:gd name="connsiteY52" fmla="*/ 5210175 h 5267325"/>
              <a:gd name="connsiteX53" fmla="*/ 3895725 w 4867275"/>
              <a:gd name="connsiteY53" fmla="*/ 5200650 h 5267325"/>
              <a:gd name="connsiteX54" fmla="*/ 4067175 w 4867275"/>
              <a:gd name="connsiteY54" fmla="*/ 5143500 h 5267325"/>
              <a:gd name="connsiteX55" fmla="*/ 4276725 w 4867275"/>
              <a:gd name="connsiteY55" fmla="*/ 5019675 h 5267325"/>
              <a:gd name="connsiteX56" fmla="*/ 4333875 w 4867275"/>
              <a:gd name="connsiteY56" fmla="*/ 4943475 h 5267325"/>
              <a:gd name="connsiteX57" fmla="*/ 4400550 w 4867275"/>
              <a:gd name="connsiteY57" fmla="*/ 4867275 h 5267325"/>
              <a:gd name="connsiteX58" fmla="*/ 4438650 w 4867275"/>
              <a:gd name="connsiteY58" fmla="*/ 4800600 h 5267325"/>
              <a:gd name="connsiteX59" fmla="*/ 4486275 w 4867275"/>
              <a:gd name="connsiteY59" fmla="*/ 4686300 h 5267325"/>
              <a:gd name="connsiteX60" fmla="*/ 4514850 w 4867275"/>
              <a:gd name="connsiteY60" fmla="*/ 4648200 h 5267325"/>
              <a:gd name="connsiteX61" fmla="*/ 4562475 w 4867275"/>
              <a:gd name="connsiteY61" fmla="*/ 4524375 h 5267325"/>
              <a:gd name="connsiteX62" fmla="*/ 4591050 w 4867275"/>
              <a:gd name="connsiteY62" fmla="*/ 4467225 h 5267325"/>
              <a:gd name="connsiteX63" fmla="*/ 4629150 w 4867275"/>
              <a:gd name="connsiteY63" fmla="*/ 4314825 h 5267325"/>
              <a:gd name="connsiteX64" fmla="*/ 4638675 w 4867275"/>
              <a:gd name="connsiteY64" fmla="*/ 4200525 h 5267325"/>
              <a:gd name="connsiteX65" fmla="*/ 4695825 w 4867275"/>
              <a:gd name="connsiteY65" fmla="*/ 3962400 h 5267325"/>
              <a:gd name="connsiteX66" fmla="*/ 4743450 w 4867275"/>
              <a:gd name="connsiteY66" fmla="*/ 3695700 h 5267325"/>
              <a:gd name="connsiteX67" fmla="*/ 4800600 w 4867275"/>
              <a:gd name="connsiteY67" fmla="*/ 3438525 h 5267325"/>
              <a:gd name="connsiteX68" fmla="*/ 4829175 w 4867275"/>
              <a:gd name="connsiteY68" fmla="*/ 3133725 h 5267325"/>
              <a:gd name="connsiteX69" fmla="*/ 4819650 w 4867275"/>
              <a:gd name="connsiteY69" fmla="*/ 2400300 h 5267325"/>
              <a:gd name="connsiteX70" fmla="*/ 4810125 w 4867275"/>
              <a:gd name="connsiteY70" fmla="*/ 2095500 h 5267325"/>
              <a:gd name="connsiteX71" fmla="*/ 4838700 w 4867275"/>
              <a:gd name="connsiteY71" fmla="*/ 1390650 h 5267325"/>
              <a:gd name="connsiteX72" fmla="*/ 4848225 w 4867275"/>
              <a:gd name="connsiteY72" fmla="*/ 1038225 h 5267325"/>
              <a:gd name="connsiteX73" fmla="*/ 4867275 w 4867275"/>
              <a:gd name="connsiteY73" fmla="*/ 885825 h 5267325"/>
              <a:gd name="connsiteX74" fmla="*/ 4848225 w 4867275"/>
              <a:gd name="connsiteY74" fmla="*/ 733425 h 5267325"/>
              <a:gd name="connsiteX75" fmla="*/ 4810125 w 4867275"/>
              <a:gd name="connsiteY75" fmla="*/ 685800 h 5267325"/>
              <a:gd name="connsiteX76" fmla="*/ 4695825 w 4867275"/>
              <a:gd name="connsiteY76" fmla="*/ 542925 h 5267325"/>
              <a:gd name="connsiteX77" fmla="*/ 4505325 w 4867275"/>
              <a:gd name="connsiteY77" fmla="*/ 438150 h 5267325"/>
              <a:gd name="connsiteX78" fmla="*/ 4400550 w 4867275"/>
              <a:gd name="connsiteY78" fmla="*/ 381000 h 5267325"/>
              <a:gd name="connsiteX79" fmla="*/ 4305300 w 4867275"/>
              <a:gd name="connsiteY79" fmla="*/ 342900 h 5267325"/>
              <a:gd name="connsiteX80" fmla="*/ 4095750 w 4867275"/>
              <a:gd name="connsiteY80" fmla="*/ 247650 h 5267325"/>
              <a:gd name="connsiteX81" fmla="*/ 3971925 w 4867275"/>
              <a:gd name="connsiteY81" fmla="*/ 219075 h 5267325"/>
              <a:gd name="connsiteX82" fmla="*/ 3876675 w 4867275"/>
              <a:gd name="connsiteY82" fmla="*/ 190500 h 5267325"/>
              <a:gd name="connsiteX83" fmla="*/ 3533775 w 4867275"/>
              <a:gd name="connsiteY83" fmla="*/ 142875 h 5267325"/>
              <a:gd name="connsiteX84" fmla="*/ 3028950 w 4867275"/>
              <a:gd name="connsiteY84" fmla="*/ 133350 h 5267325"/>
              <a:gd name="connsiteX85" fmla="*/ 2305050 w 4867275"/>
              <a:gd name="connsiteY85" fmla="*/ 123825 h 5267325"/>
              <a:gd name="connsiteX86" fmla="*/ 2200275 w 4867275"/>
              <a:gd name="connsiteY86" fmla="*/ 114300 h 5267325"/>
              <a:gd name="connsiteX87" fmla="*/ 2000250 w 4867275"/>
              <a:gd name="connsiteY87" fmla="*/ 85725 h 5267325"/>
              <a:gd name="connsiteX88" fmla="*/ 1419225 w 4867275"/>
              <a:gd name="connsiteY88" fmla="*/ 76200 h 5267325"/>
              <a:gd name="connsiteX89" fmla="*/ 1123950 w 4867275"/>
              <a:gd name="connsiteY89" fmla="*/ 57150 h 5267325"/>
              <a:gd name="connsiteX90" fmla="*/ 1085850 w 4867275"/>
              <a:gd name="connsiteY90" fmla="*/ 47625 h 5267325"/>
              <a:gd name="connsiteX91" fmla="*/ 962025 w 4867275"/>
              <a:gd name="connsiteY91" fmla="*/ 38100 h 5267325"/>
              <a:gd name="connsiteX92" fmla="*/ 866775 w 4867275"/>
              <a:gd name="connsiteY92" fmla="*/ 28575 h 5267325"/>
              <a:gd name="connsiteX93" fmla="*/ 819150 w 4867275"/>
              <a:gd name="connsiteY93" fmla="*/ 19050 h 5267325"/>
              <a:gd name="connsiteX94" fmla="*/ 714375 w 4867275"/>
              <a:gd name="connsiteY94" fmla="*/ 0 h 526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867275" h="5267325">
                <a:moveTo>
                  <a:pt x="714375" y="0"/>
                </a:moveTo>
                <a:lnTo>
                  <a:pt x="714375" y="0"/>
                </a:lnTo>
                <a:cubicBezTo>
                  <a:pt x="628650" y="6350"/>
                  <a:pt x="542571" y="9006"/>
                  <a:pt x="457200" y="19050"/>
                </a:cubicBezTo>
                <a:cubicBezTo>
                  <a:pt x="448690" y="20051"/>
                  <a:pt x="345149" y="51263"/>
                  <a:pt x="333375" y="57150"/>
                </a:cubicBezTo>
                <a:cubicBezTo>
                  <a:pt x="312897" y="67389"/>
                  <a:pt x="296001" y="83714"/>
                  <a:pt x="276225" y="95250"/>
                </a:cubicBezTo>
                <a:cubicBezTo>
                  <a:pt x="257828" y="105982"/>
                  <a:pt x="237773" y="113626"/>
                  <a:pt x="219075" y="123825"/>
                </a:cubicBezTo>
                <a:cubicBezTo>
                  <a:pt x="189765" y="139812"/>
                  <a:pt x="158883" y="159089"/>
                  <a:pt x="133350" y="180975"/>
                </a:cubicBezTo>
                <a:cubicBezTo>
                  <a:pt x="123123" y="189741"/>
                  <a:pt x="114300" y="200025"/>
                  <a:pt x="104775" y="209550"/>
                </a:cubicBezTo>
                <a:cubicBezTo>
                  <a:pt x="78468" y="288472"/>
                  <a:pt x="119817" y="163046"/>
                  <a:pt x="76200" y="304800"/>
                </a:cubicBezTo>
                <a:cubicBezTo>
                  <a:pt x="60432" y="356047"/>
                  <a:pt x="54315" y="359401"/>
                  <a:pt x="47625" y="409575"/>
                </a:cubicBezTo>
                <a:cubicBezTo>
                  <a:pt x="43408" y="441203"/>
                  <a:pt x="41624" y="473112"/>
                  <a:pt x="38100" y="504825"/>
                </a:cubicBezTo>
                <a:cubicBezTo>
                  <a:pt x="35273" y="530266"/>
                  <a:pt x="31566" y="555603"/>
                  <a:pt x="28575" y="581025"/>
                </a:cubicBezTo>
                <a:cubicBezTo>
                  <a:pt x="25216" y="609579"/>
                  <a:pt x="23534" y="638351"/>
                  <a:pt x="19050" y="666750"/>
                </a:cubicBezTo>
                <a:cubicBezTo>
                  <a:pt x="14000" y="698733"/>
                  <a:pt x="0" y="762000"/>
                  <a:pt x="0" y="762000"/>
                </a:cubicBezTo>
                <a:cubicBezTo>
                  <a:pt x="3175" y="1089025"/>
                  <a:pt x="359" y="1416163"/>
                  <a:pt x="9525" y="1743075"/>
                </a:cubicBezTo>
                <a:cubicBezTo>
                  <a:pt x="9923" y="1757268"/>
                  <a:pt x="22982" y="1768124"/>
                  <a:pt x="28575" y="1781175"/>
                </a:cubicBezTo>
                <a:cubicBezTo>
                  <a:pt x="43737" y="1816552"/>
                  <a:pt x="30231" y="1806023"/>
                  <a:pt x="57150" y="1838325"/>
                </a:cubicBezTo>
                <a:cubicBezTo>
                  <a:pt x="105783" y="1896685"/>
                  <a:pt x="64350" y="1840995"/>
                  <a:pt x="114300" y="1885950"/>
                </a:cubicBezTo>
                <a:cubicBezTo>
                  <a:pt x="137662" y="1906976"/>
                  <a:pt x="155830" y="1933766"/>
                  <a:pt x="180975" y="1952625"/>
                </a:cubicBezTo>
                <a:cubicBezTo>
                  <a:pt x="193675" y="1962150"/>
                  <a:pt x="207850" y="1969975"/>
                  <a:pt x="219075" y="1981200"/>
                </a:cubicBezTo>
                <a:cubicBezTo>
                  <a:pt x="332882" y="2095007"/>
                  <a:pt x="152187" y="1938678"/>
                  <a:pt x="285750" y="2057400"/>
                </a:cubicBezTo>
                <a:cubicBezTo>
                  <a:pt x="335842" y="2101927"/>
                  <a:pt x="333815" y="2093093"/>
                  <a:pt x="390525" y="2133600"/>
                </a:cubicBezTo>
                <a:cubicBezTo>
                  <a:pt x="416361" y="2152054"/>
                  <a:pt x="439158" y="2174998"/>
                  <a:pt x="466725" y="2190750"/>
                </a:cubicBezTo>
                <a:cubicBezTo>
                  <a:pt x="484160" y="2200713"/>
                  <a:pt x="505594" y="2201491"/>
                  <a:pt x="523875" y="2209800"/>
                </a:cubicBezTo>
                <a:cubicBezTo>
                  <a:pt x="540729" y="2217461"/>
                  <a:pt x="554941" y="2230096"/>
                  <a:pt x="571500" y="2238375"/>
                </a:cubicBezTo>
                <a:cubicBezTo>
                  <a:pt x="580480" y="2242865"/>
                  <a:pt x="590900" y="2243822"/>
                  <a:pt x="600075" y="2247900"/>
                </a:cubicBezTo>
                <a:cubicBezTo>
                  <a:pt x="684541" y="2285440"/>
                  <a:pt x="627798" y="2267506"/>
                  <a:pt x="704850" y="2295525"/>
                </a:cubicBezTo>
                <a:cubicBezTo>
                  <a:pt x="723721" y="2302387"/>
                  <a:pt x="743089" y="2307821"/>
                  <a:pt x="762000" y="2314575"/>
                </a:cubicBezTo>
                <a:cubicBezTo>
                  <a:pt x="787547" y="2323699"/>
                  <a:pt x="812465" y="2334572"/>
                  <a:pt x="838200" y="2343150"/>
                </a:cubicBezTo>
                <a:cubicBezTo>
                  <a:pt x="899455" y="2363568"/>
                  <a:pt x="860537" y="2337502"/>
                  <a:pt x="933450" y="2381250"/>
                </a:cubicBezTo>
                <a:cubicBezTo>
                  <a:pt x="947063" y="2389418"/>
                  <a:pt x="958341" y="2401019"/>
                  <a:pt x="971550" y="2409825"/>
                </a:cubicBezTo>
                <a:cubicBezTo>
                  <a:pt x="986954" y="2420094"/>
                  <a:pt x="1004719" y="2426835"/>
                  <a:pt x="1019175" y="2438400"/>
                </a:cubicBezTo>
                <a:cubicBezTo>
                  <a:pt x="1036706" y="2452425"/>
                  <a:pt x="1049269" y="2472000"/>
                  <a:pt x="1066800" y="2486025"/>
                </a:cubicBezTo>
                <a:cubicBezTo>
                  <a:pt x="1221704" y="2609948"/>
                  <a:pt x="1001306" y="2409817"/>
                  <a:pt x="1162050" y="2552700"/>
                </a:cubicBezTo>
                <a:cubicBezTo>
                  <a:pt x="1232930" y="2615704"/>
                  <a:pt x="1164454" y="2569383"/>
                  <a:pt x="1247775" y="2619375"/>
                </a:cubicBezTo>
                <a:cubicBezTo>
                  <a:pt x="1260475" y="2635250"/>
                  <a:pt x="1273677" y="2650736"/>
                  <a:pt x="1285875" y="2667000"/>
                </a:cubicBezTo>
                <a:cubicBezTo>
                  <a:pt x="1305559" y="2693245"/>
                  <a:pt x="1320608" y="2722643"/>
                  <a:pt x="1333500" y="2752725"/>
                </a:cubicBezTo>
                <a:cubicBezTo>
                  <a:pt x="1344186" y="2777659"/>
                  <a:pt x="1350707" y="2804295"/>
                  <a:pt x="1362075" y="2828925"/>
                </a:cubicBezTo>
                <a:cubicBezTo>
                  <a:pt x="1388851" y="2886940"/>
                  <a:pt x="1429440" y="2939174"/>
                  <a:pt x="1447800" y="3000375"/>
                </a:cubicBezTo>
                <a:cubicBezTo>
                  <a:pt x="1461033" y="3044486"/>
                  <a:pt x="1486395" y="3123666"/>
                  <a:pt x="1495425" y="3171825"/>
                </a:cubicBezTo>
                <a:cubicBezTo>
                  <a:pt x="1500142" y="3196984"/>
                  <a:pt x="1501567" y="3222652"/>
                  <a:pt x="1504950" y="3248025"/>
                </a:cubicBezTo>
                <a:cubicBezTo>
                  <a:pt x="1507917" y="3270279"/>
                  <a:pt x="1511300" y="3292475"/>
                  <a:pt x="1514475" y="3314700"/>
                </a:cubicBezTo>
                <a:cubicBezTo>
                  <a:pt x="1511300" y="3394075"/>
                  <a:pt x="1506421" y="3473400"/>
                  <a:pt x="1504950" y="3552825"/>
                </a:cubicBezTo>
                <a:cubicBezTo>
                  <a:pt x="1488509" y="4440618"/>
                  <a:pt x="1522439" y="4073256"/>
                  <a:pt x="1485900" y="4438650"/>
                </a:cubicBezTo>
                <a:cubicBezTo>
                  <a:pt x="1489075" y="4575175"/>
                  <a:pt x="1488825" y="4711823"/>
                  <a:pt x="1495425" y="4848225"/>
                </a:cubicBezTo>
                <a:cubicBezTo>
                  <a:pt x="1509335" y="5135689"/>
                  <a:pt x="1497691" y="4943013"/>
                  <a:pt x="1533525" y="5086350"/>
                </a:cubicBezTo>
                <a:cubicBezTo>
                  <a:pt x="1536700" y="5099050"/>
                  <a:pt x="1538015" y="5112366"/>
                  <a:pt x="1543050" y="5124450"/>
                </a:cubicBezTo>
                <a:cubicBezTo>
                  <a:pt x="1553972" y="5150664"/>
                  <a:pt x="1572170" y="5173709"/>
                  <a:pt x="1581150" y="5200650"/>
                </a:cubicBezTo>
                <a:cubicBezTo>
                  <a:pt x="1584325" y="5210175"/>
                  <a:pt x="1584247" y="5221512"/>
                  <a:pt x="1590675" y="5229225"/>
                </a:cubicBezTo>
                <a:cubicBezTo>
                  <a:pt x="1612854" y="5255840"/>
                  <a:pt x="1628864" y="5257830"/>
                  <a:pt x="1657350" y="5267325"/>
                </a:cubicBezTo>
                <a:lnTo>
                  <a:pt x="2028825" y="5248275"/>
                </a:lnTo>
                <a:lnTo>
                  <a:pt x="2847975" y="5229225"/>
                </a:lnTo>
                <a:cubicBezTo>
                  <a:pt x="2895984" y="5227324"/>
                  <a:pt x="2942821" y="5211485"/>
                  <a:pt x="2990850" y="5210175"/>
                </a:cubicBezTo>
                <a:cubicBezTo>
                  <a:pt x="3292380" y="5201951"/>
                  <a:pt x="3594100" y="5203825"/>
                  <a:pt x="3895725" y="5200650"/>
                </a:cubicBezTo>
                <a:cubicBezTo>
                  <a:pt x="4030128" y="5170783"/>
                  <a:pt x="3935309" y="5197798"/>
                  <a:pt x="4067175" y="5143500"/>
                </a:cubicBezTo>
                <a:cubicBezTo>
                  <a:pt x="4147754" y="5110320"/>
                  <a:pt x="4215474" y="5101343"/>
                  <a:pt x="4276725" y="5019675"/>
                </a:cubicBezTo>
                <a:cubicBezTo>
                  <a:pt x="4295775" y="4994275"/>
                  <a:pt x="4313854" y="4968117"/>
                  <a:pt x="4333875" y="4943475"/>
                </a:cubicBezTo>
                <a:cubicBezTo>
                  <a:pt x="4355158" y="4917281"/>
                  <a:pt x="4380591" y="4894492"/>
                  <a:pt x="4400550" y="4867275"/>
                </a:cubicBezTo>
                <a:cubicBezTo>
                  <a:pt x="4415688" y="4846633"/>
                  <a:pt x="4427923" y="4823842"/>
                  <a:pt x="4438650" y="4800600"/>
                </a:cubicBezTo>
                <a:cubicBezTo>
                  <a:pt x="4483806" y="4702763"/>
                  <a:pt x="4428174" y="4783134"/>
                  <a:pt x="4486275" y="4686300"/>
                </a:cubicBezTo>
                <a:cubicBezTo>
                  <a:pt x="4494443" y="4672687"/>
                  <a:pt x="4507248" y="4662137"/>
                  <a:pt x="4514850" y="4648200"/>
                </a:cubicBezTo>
                <a:cubicBezTo>
                  <a:pt x="4553180" y="4577928"/>
                  <a:pt x="4534246" y="4592124"/>
                  <a:pt x="4562475" y="4524375"/>
                </a:cubicBezTo>
                <a:cubicBezTo>
                  <a:pt x="4570667" y="4504715"/>
                  <a:pt x="4583404" y="4487104"/>
                  <a:pt x="4591050" y="4467225"/>
                </a:cubicBezTo>
                <a:cubicBezTo>
                  <a:pt x="4605309" y="4430152"/>
                  <a:pt x="4621337" y="4349982"/>
                  <a:pt x="4629150" y="4314825"/>
                </a:cubicBezTo>
                <a:cubicBezTo>
                  <a:pt x="4632325" y="4276725"/>
                  <a:pt x="4631568" y="4238091"/>
                  <a:pt x="4638675" y="4200525"/>
                </a:cubicBezTo>
                <a:cubicBezTo>
                  <a:pt x="4653849" y="4120319"/>
                  <a:pt x="4684281" y="4043209"/>
                  <a:pt x="4695825" y="3962400"/>
                </a:cubicBezTo>
                <a:cubicBezTo>
                  <a:pt x="4716614" y="3816875"/>
                  <a:pt x="4710215" y="3839719"/>
                  <a:pt x="4743450" y="3695700"/>
                </a:cubicBezTo>
                <a:cubicBezTo>
                  <a:pt x="4770442" y="3578735"/>
                  <a:pt x="4780848" y="3564935"/>
                  <a:pt x="4800600" y="3438525"/>
                </a:cubicBezTo>
                <a:cubicBezTo>
                  <a:pt x="4819213" y="3319399"/>
                  <a:pt x="4821316" y="3251605"/>
                  <a:pt x="4829175" y="3133725"/>
                </a:cubicBezTo>
                <a:cubicBezTo>
                  <a:pt x="4826000" y="2889250"/>
                  <a:pt x="4824135" y="2644754"/>
                  <a:pt x="4819650" y="2400300"/>
                </a:cubicBezTo>
                <a:cubicBezTo>
                  <a:pt x="4817785" y="2298668"/>
                  <a:pt x="4809044" y="2197144"/>
                  <a:pt x="4810125" y="2095500"/>
                </a:cubicBezTo>
                <a:cubicBezTo>
                  <a:pt x="4814825" y="1653734"/>
                  <a:pt x="4815844" y="1664923"/>
                  <a:pt x="4838700" y="1390650"/>
                </a:cubicBezTo>
                <a:cubicBezTo>
                  <a:pt x="4841875" y="1273175"/>
                  <a:pt x="4841584" y="1155555"/>
                  <a:pt x="4848225" y="1038225"/>
                </a:cubicBezTo>
                <a:cubicBezTo>
                  <a:pt x="4851118" y="987111"/>
                  <a:pt x="4867275" y="885825"/>
                  <a:pt x="4867275" y="885825"/>
                </a:cubicBezTo>
                <a:cubicBezTo>
                  <a:pt x="4860925" y="835025"/>
                  <a:pt x="4862289" y="782651"/>
                  <a:pt x="4848225" y="733425"/>
                </a:cubicBezTo>
                <a:cubicBezTo>
                  <a:pt x="4842640" y="713877"/>
                  <a:pt x="4822147" y="702194"/>
                  <a:pt x="4810125" y="685800"/>
                </a:cubicBezTo>
                <a:cubicBezTo>
                  <a:pt x="4787872" y="655455"/>
                  <a:pt x="4737663" y="569702"/>
                  <a:pt x="4695825" y="542925"/>
                </a:cubicBezTo>
                <a:cubicBezTo>
                  <a:pt x="4634785" y="503859"/>
                  <a:pt x="4568868" y="472996"/>
                  <a:pt x="4505325" y="438150"/>
                </a:cubicBezTo>
                <a:cubicBezTo>
                  <a:pt x="4470443" y="419021"/>
                  <a:pt x="4437487" y="395775"/>
                  <a:pt x="4400550" y="381000"/>
                </a:cubicBezTo>
                <a:cubicBezTo>
                  <a:pt x="4368800" y="368300"/>
                  <a:pt x="4336484" y="356933"/>
                  <a:pt x="4305300" y="342900"/>
                </a:cubicBezTo>
                <a:cubicBezTo>
                  <a:pt x="4216349" y="302872"/>
                  <a:pt x="4192567" y="278631"/>
                  <a:pt x="4095750" y="247650"/>
                </a:cubicBezTo>
                <a:cubicBezTo>
                  <a:pt x="4055406" y="234740"/>
                  <a:pt x="4012913" y="229768"/>
                  <a:pt x="3971925" y="219075"/>
                </a:cubicBezTo>
                <a:cubicBezTo>
                  <a:pt x="3939850" y="210708"/>
                  <a:pt x="3909142" y="197184"/>
                  <a:pt x="3876675" y="190500"/>
                </a:cubicBezTo>
                <a:cubicBezTo>
                  <a:pt x="3786021" y="171836"/>
                  <a:pt x="3638125" y="146086"/>
                  <a:pt x="3533775" y="142875"/>
                </a:cubicBezTo>
                <a:cubicBezTo>
                  <a:pt x="3365550" y="137699"/>
                  <a:pt x="3197235" y="135959"/>
                  <a:pt x="3028950" y="133350"/>
                </a:cubicBezTo>
                <a:lnTo>
                  <a:pt x="2305050" y="123825"/>
                </a:lnTo>
                <a:cubicBezTo>
                  <a:pt x="2270125" y="120650"/>
                  <a:pt x="2234992" y="119260"/>
                  <a:pt x="2200275" y="114300"/>
                </a:cubicBezTo>
                <a:cubicBezTo>
                  <a:pt x="2075667" y="96499"/>
                  <a:pt x="2131823" y="89380"/>
                  <a:pt x="2000250" y="85725"/>
                </a:cubicBezTo>
                <a:cubicBezTo>
                  <a:pt x="1806624" y="80346"/>
                  <a:pt x="1612900" y="79375"/>
                  <a:pt x="1419225" y="76200"/>
                </a:cubicBezTo>
                <a:cubicBezTo>
                  <a:pt x="1173826" y="48933"/>
                  <a:pt x="1581539" y="92349"/>
                  <a:pt x="1123950" y="57150"/>
                </a:cubicBezTo>
                <a:cubicBezTo>
                  <a:pt x="1110898" y="56146"/>
                  <a:pt x="1098851" y="49155"/>
                  <a:pt x="1085850" y="47625"/>
                </a:cubicBezTo>
                <a:cubicBezTo>
                  <a:pt x="1044737" y="42788"/>
                  <a:pt x="1003266" y="41686"/>
                  <a:pt x="962025" y="38100"/>
                </a:cubicBezTo>
                <a:cubicBezTo>
                  <a:pt x="930237" y="35336"/>
                  <a:pt x="898403" y="32792"/>
                  <a:pt x="866775" y="28575"/>
                </a:cubicBezTo>
                <a:cubicBezTo>
                  <a:pt x="850728" y="26435"/>
                  <a:pt x="835292" y="20292"/>
                  <a:pt x="819150" y="19050"/>
                </a:cubicBezTo>
                <a:cubicBezTo>
                  <a:pt x="793825" y="17102"/>
                  <a:pt x="731838" y="3175"/>
                  <a:pt x="714375" y="0"/>
                </a:cubicBezTo>
                <a:close/>
              </a:path>
            </a:pathLst>
          </a:custGeom>
          <a:solidFill>
            <a:srgbClr val="FF0000">
              <a:alpha val="5000"/>
            </a:srgbClr>
          </a:solidFill>
          <a:ln w="635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CH"/>
          </a:p>
        </p:txBody>
      </p:sp>
    </p:spTree>
    <p:extLst>
      <p:ext uri="{BB962C8B-B14F-4D97-AF65-F5344CB8AC3E}">
        <p14:creationId xmlns:p14="http://schemas.microsoft.com/office/powerpoint/2010/main" val="27641310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543550" cy="3646191"/>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ieee802-dot1ab-lldp</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lldp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local-system-data</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system-capabilities-supported?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system-capabilities-enabled?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 [name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dest</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-mac-address]</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dest</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-mac-address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remote-systems-data* [time-mark remote-index]</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time-mark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yang:timeticks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remote-index                     uint32</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remote-too-many-neighbors?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remote-changes?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port-desc?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system-capabilities-supported?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system-capabilities-enabled?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IEEE LLDP – </a:t>
            </a:r>
            <a:r>
              <a:rPr lang="en-US" sz="2800" b="1" dirty="0">
                <a:solidFill>
                  <a:srgbClr val="FF0000"/>
                </a:solidFill>
              </a:rPr>
              <a:t>ieee802-dot1ab-lldp</a:t>
            </a:r>
            <a:r>
              <a:rPr lang="en-US" sz="2800" b="1" dirty="0"/>
              <a:t>.yang</a:t>
            </a:r>
            <a:br>
              <a:rPr lang="en-US" sz="3200" dirty="0"/>
            </a:br>
            <a:r>
              <a:rPr lang="en-US" sz="2100" dirty="0">
                <a:solidFill>
                  <a:schemeClr val="bg2">
                    <a:lumMod val="75000"/>
                  </a:schemeClr>
                </a:solidFill>
              </a:rPr>
              <a:t>YANG Data Model for LLDP Neighbor Discovery</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296025" y="1690687"/>
            <a:ext cx="5706118" cy="1738313"/>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a:t>
            </a:r>
            <a:r>
              <a:rPr lang="en-US" sz="1600" dirty="0">
                <a:solidFill>
                  <a:srgbClr val="FF0000"/>
                </a:solidFill>
              </a:rPr>
              <a:t> inventory</a:t>
            </a:r>
            <a:r>
              <a:rPr lang="en-US" sz="1600" dirty="0"/>
              <a:t> use cases </a:t>
            </a:r>
            <a:r>
              <a:rPr lang="en-US" sz="1600" dirty="0">
                <a:highlight>
                  <a:srgbClr val="00FF00"/>
                </a:highlight>
              </a:rPr>
              <a:t>the local and remote-systems-data</a:t>
            </a:r>
            <a:r>
              <a:rPr lang="en-US" sz="1600" dirty="0"/>
              <a:t>.</a:t>
            </a:r>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20</a:t>
            </a:fld>
            <a:endParaRPr lang="en-US" sz="1400" dirty="0"/>
          </a:p>
        </p:txBody>
      </p:sp>
    </p:spTree>
    <p:extLst>
      <p:ext uri="{BB962C8B-B14F-4D97-AF65-F5344CB8AC3E}">
        <p14:creationId xmlns:p14="http://schemas.microsoft.com/office/powerpoint/2010/main" val="25710031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4041299"/>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ieee802-dot1ax</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lag-system</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aggregating-system*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system-priority?   uint32</a:t>
            </a: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aggregator</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admin-state?                 enumeration</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link-up-down-notification?   enumeration</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collector-max-delay?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aggregator-</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lacp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actor-admin-key?   int16</a:t>
            </a: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aggregation-port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aggregation-port-</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lacp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actor-system-priority?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actor-admin-key?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partner-admin-system-priority?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partner-admin-system-id?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partner-admin-key?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actor-port-priority?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partner-admin-port?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partner-admin-port-priority?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actor-admin-state?               bits</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partner-admin-state?             bits</a:t>
            </a: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IEEE dot1ax – </a:t>
            </a:r>
            <a:r>
              <a:rPr lang="en-US" sz="2800" b="1" dirty="0">
                <a:solidFill>
                  <a:srgbClr val="FF0000"/>
                </a:solidFill>
              </a:rPr>
              <a:t>ieee802-dot1ax</a:t>
            </a:r>
            <a:r>
              <a:rPr lang="en-US" sz="2800" b="1" dirty="0"/>
              <a:t>.yang</a:t>
            </a:r>
            <a:br>
              <a:rPr lang="en-US" sz="3200" dirty="0"/>
            </a:br>
            <a:r>
              <a:rPr lang="en-US" sz="2100" dirty="0">
                <a:solidFill>
                  <a:schemeClr val="bg2">
                    <a:lumMod val="75000"/>
                  </a:schemeClr>
                </a:solidFill>
              </a:rPr>
              <a:t>YANG Data Model for LAG Interface Management</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1414463"/>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a:t>
            </a:r>
            <a:r>
              <a:rPr lang="en-US" sz="1600" dirty="0">
                <a:solidFill>
                  <a:srgbClr val="FF0000"/>
                </a:solidFill>
              </a:rPr>
              <a:t> inventory </a:t>
            </a:r>
            <a:r>
              <a:rPr lang="en-US" sz="1600" dirty="0"/>
              <a:t>use cases </a:t>
            </a:r>
            <a:r>
              <a:rPr lang="en-US" sz="1600" dirty="0">
                <a:highlight>
                  <a:srgbClr val="00FF00"/>
                </a:highlight>
              </a:rPr>
              <a:t>the state of the hardware</a:t>
            </a:r>
            <a:r>
              <a:rPr lang="en-US" sz="1600" dirty="0"/>
              <a:t>.</a:t>
            </a: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21</a:t>
            </a:fld>
            <a:endParaRPr lang="en-US" sz="1400" dirty="0"/>
          </a:p>
        </p:txBody>
      </p:sp>
    </p:spTree>
    <p:extLst>
      <p:ext uri="{BB962C8B-B14F-4D97-AF65-F5344CB8AC3E}">
        <p14:creationId xmlns:p14="http://schemas.microsoft.com/office/powerpoint/2010/main" val="1304553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4568110"/>
          </a:xfrm>
          <a:prstGeom prst="rect">
            <a:avLst/>
          </a:prstGeom>
          <a:noFill/>
        </p:spPr>
        <p:txBody>
          <a:bodyPr wrap="square">
            <a:spAutoFit/>
          </a:bodyPr>
          <a:lstStyle/>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Courier New" panose="02070309020205020404" pitchFamily="49" charset="0"/>
              </a:rPr>
              <a:t>BFD IP Single-Hop Hierarchy</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hlinkClick r:id="rId3"/>
              </a:rPr>
              <a:t>https://datatracker.ietf.org/doc/html/rfc9127#section-2.6</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singlehop</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local-</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remote-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new-state?                   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state-change-reason?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iana-bfd-types:diagnostic</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time-of-last-state-change?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dest-addr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source-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session-index?               uint32</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path-type?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echo-enabled?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Courier New" panose="02070309020205020404" pitchFamily="49" charset="0"/>
              </a:rPr>
              <a:t>BFD-over-LAG Hierarchy</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hlinkClick r:id="rId4"/>
              </a:rPr>
              <a:t>https://datatracker.ietf.org/doc/html/rfc9127#section-2</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lag-notification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local-</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remote-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new-state?                   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state-change-reason?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iana-bfd-types:diagnostic</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time-of-last-state-change?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dest-addr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source-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session-index?               uint32</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path-type?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lag-name?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member-link?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RFC 9127 – </a:t>
            </a:r>
            <a:r>
              <a:rPr lang="en-US" sz="2800" b="1" dirty="0" err="1">
                <a:solidFill>
                  <a:srgbClr val="FF0000"/>
                </a:solidFill>
              </a:rPr>
              <a:t>ietf-bfd</a:t>
            </a:r>
            <a:r>
              <a:rPr lang="en-US" sz="2800" b="1" dirty="0" err="1"/>
              <a:t>.yang</a:t>
            </a:r>
            <a:br>
              <a:rPr lang="en-US" sz="3200" dirty="0"/>
            </a:br>
            <a:r>
              <a:rPr lang="en-US" sz="2100" dirty="0">
                <a:solidFill>
                  <a:schemeClr val="bg2">
                    <a:lumMod val="75000"/>
                  </a:schemeClr>
                </a:solidFill>
              </a:rPr>
              <a:t>YANG Data Model for Bidirectional Forwarding Detection</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8"/>
            <a:ext cx="6744342" cy="1325564"/>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 </a:t>
            </a:r>
            <a:r>
              <a:rPr lang="en-US" sz="1600" dirty="0">
                <a:solidFill>
                  <a:srgbClr val="FF0000"/>
                </a:solidFill>
              </a:rPr>
              <a:t>alert</a:t>
            </a:r>
            <a:r>
              <a:rPr lang="en-US" sz="1600" dirty="0"/>
              <a:t> use cases the </a:t>
            </a:r>
            <a:r>
              <a:rPr lang="en-US" sz="1600" dirty="0">
                <a:highlight>
                  <a:srgbClr val="00FFFF"/>
                </a:highlight>
              </a:rPr>
              <a:t>hardware state notifications</a:t>
            </a:r>
            <a:r>
              <a:rPr lang="en-US" sz="1600" dirty="0"/>
              <a:t>.</a:t>
            </a:r>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22</a:t>
            </a:fld>
            <a:endParaRPr lang="en-US" sz="1400" dirty="0"/>
          </a:p>
        </p:txBody>
      </p:sp>
      <p:sp>
        <p:nvSpPr>
          <p:cNvPr id="5" name="TextBox 4">
            <a:extLst>
              <a:ext uri="{FF2B5EF4-FFF2-40B4-BE49-F238E27FC236}">
                <a16:creationId xmlns:a16="http://schemas.microsoft.com/office/drawing/2014/main" id="{DF8C69B6-DA2C-D9D1-9361-DE67F44A410D}"/>
              </a:ext>
            </a:extLst>
          </p:cNvPr>
          <p:cNvSpPr txBox="1"/>
          <p:nvPr/>
        </p:nvSpPr>
        <p:spPr>
          <a:xfrm>
            <a:off x="5257801" y="4529527"/>
            <a:ext cx="5105400" cy="2164054"/>
          </a:xfrm>
          <a:prstGeom prst="rect">
            <a:avLst/>
          </a:prstGeom>
          <a:noFill/>
        </p:spPr>
        <p:txBody>
          <a:bodyPr wrap="square">
            <a:spAutoFit/>
          </a:bodyPr>
          <a:lstStyle/>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Courier New" panose="02070309020205020404" pitchFamily="49" charset="0"/>
              </a:rPr>
              <a:t>BFD IP </a:t>
            </a:r>
            <a:r>
              <a:rPr lang="en-US" sz="1200" dirty="0" err="1">
                <a:effectLst/>
                <a:latin typeface="Courier New" panose="02070309020205020404" pitchFamily="49" charset="0"/>
                <a:ea typeface="Calibri" panose="020F0502020204030204" pitchFamily="34" charset="0"/>
                <a:cs typeface="Courier New" panose="02070309020205020404" pitchFamily="49" charset="0"/>
              </a:rPr>
              <a:t>Multihop</a:t>
            </a:r>
            <a:r>
              <a:rPr lang="en-US" sz="1200" dirty="0">
                <a:effectLst/>
                <a:latin typeface="Courier New" panose="02070309020205020404" pitchFamily="49" charset="0"/>
                <a:ea typeface="Calibri" panose="020F0502020204030204" pitchFamily="34" charset="0"/>
                <a:cs typeface="Courier New" panose="02070309020205020404" pitchFamily="49" charset="0"/>
              </a:rPr>
              <a:t> Hierarchy</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hlinkClick r:id="rId5"/>
              </a:rPr>
              <a:t>https://datatracker.ietf.org/doc/html/rfc9127#section-2.7</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multihop</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local-</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remote-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new-state?                   state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state-change-reason?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iana-bfd-types:diagnostic</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time-of-last-state-change?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dest-addr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source-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addr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session-index?               uint32</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path-type?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1000" dirty="0">
              <a:highlight>
                <a:srgbClr val="00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725619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3909596"/>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database-overload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overload?                enumeration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if-state-change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interface-name?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extended-circuit-id?     extended-circuit-id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                   if-state-type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adjacency-state-change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interface-name?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extended-circuit-id?     extended-circuit-id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neighbor?                string</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neighbor-system-id?      system-id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                   adj-state-type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reason?                  string</a:t>
            </a: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t>RFC 9130 – </a:t>
            </a:r>
            <a:r>
              <a:rPr lang="en-US" sz="2800" b="1" dirty="0" err="1">
                <a:solidFill>
                  <a:srgbClr val="FF0000"/>
                </a:solidFill>
              </a:rPr>
              <a:t>ietf-isis</a:t>
            </a:r>
            <a:r>
              <a:rPr lang="en-US" sz="2800" b="1" dirty="0" err="1"/>
              <a:t>.yang</a:t>
            </a:r>
            <a:br>
              <a:rPr lang="en-US" sz="3200" dirty="0"/>
            </a:br>
            <a:r>
              <a:rPr lang="en-US" sz="2100" dirty="0">
                <a:solidFill>
                  <a:schemeClr val="bg2">
                    <a:lumMod val="75000"/>
                  </a:schemeClr>
                </a:solidFill>
              </a:rPr>
              <a:t>YANG Data Model for the IS-IS Protocol</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1325563"/>
          </a:xfrm>
        </p:spPr>
        <p:txBody>
          <a:bodyPr>
            <a:noAutofit/>
          </a:bodyPr>
          <a:lstStyle/>
          <a:p>
            <a:pPr marL="0" indent="0">
              <a:buNone/>
            </a:pPr>
            <a:r>
              <a:rPr lang="en-US" sz="1600" b="1" dirty="0"/>
              <a:t>With IETF YANG-Push we like to subscribe</a:t>
            </a:r>
          </a:p>
          <a:p>
            <a:pPr marL="0" indent="0">
              <a:spcBef>
                <a:spcPts val="1800"/>
              </a:spcBef>
              <a:buNone/>
            </a:pPr>
            <a:r>
              <a:rPr lang="en-US" sz="1600" dirty="0"/>
              <a:t>with on-change sync-on-start </a:t>
            </a:r>
          </a:p>
          <a:p>
            <a:pPr lvl="1"/>
            <a:r>
              <a:rPr lang="en-US" sz="1600" dirty="0"/>
              <a:t>For </a:t>
            </a:r>
            <a:r>
              <a:rPr lang="en-US" sz="1600" dirty="0">
                <a:solidFill>
                  <a:srgbClr val="FF0000"/>
                </a:solidFill>
              </a:rPr>
              <a:t>alert</a:t>
            </a:r>
            <a:r>
              <a:rPr lang="en-US" sz="1600" dirty="0"/>
              <a:t> use cases the </a:t>
            </a:r>
            <a:r>
              <a:rPr lang="en-US" sz="1600" dirty="0">
                <a:highlight>
                  <a:srgbClr val="00FFFF"/>
                </a:highlight>
              </a:rPr>
              <a:t>hardware state notifications</a:t>
            </a:r>
            <a:r>
              <a:rPr lang="en-US" sz="1600" dirty="0"/>
              <a:t>.</a:t>
            </a:r>
          </a:p>
          <a:p>
            <a:pPr marL="0" indent="0">
              <a:buNone/>
            </a:pPr>
            <a:endParaRPr lang="en-US" sz="18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23</a:t>
            </a:fld>
            <a:endParaRPr lang="en-US" sz="1400" dirty="0"/>
          </a:p>
        </p:txBody>
      </p:sp>
    </p:spTree>
    <p:extLst>
      <p:ext uri="{BB962C8B-B14F-4D97-AF65-F5344CB8AC3E}">
        <p14:creationId xmlns:p14="http://schemas.microsoft.com/office/powerpoint/2010/main" val="1027796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0" name="Picture 109" descr="A cake with a message on it&#10;&#10;Description automatically generated with medium confidence">
            <a:extLst>
              <a:ext uri="{FF2B5EF4-FFF2-40B4-BE49-F238E27FC236}">
                <a16:creationId xmlns:a16="http://schemas.microsoft.com/office/drawing/2014/main" id="{BE29D9A2-AA39-4B1B-B366-9C43E70E331D}"/>
              </a:ext>
            </a:extLst>
          </p:cNvPr>
          <p:cNvPicPr>
            <a:picLocks noChangeAspect="1"/>
          </p:cNvPicPr>
          <p:nvPr/>
        </p:nvPicPr>
        <p:blipFill rotWithShape="1">
          <a:blip r:embed="rId3">
            <a:extLst>
              <a:ext uri="{28A0092B-C50C-407E-A947-70E740481C1C}">
                <a14:useLocalDpi xmlns:a14="http://schemas.microsoft.com/office/drawing/2010/main" val="0"/>
              </a:ext>
            </a:extLst>
          </a:blip>
          <a:srcRect t="802" b="24198"/>
          <a:stretch/>
        </p:blipFill>
        <p:spPr>
          <a:xfrm>
            <a:off x="20" y="10"/>
            <a:ext cx="12191980" cy="6857990"/>
          </a:xfrm>
          <a:prstGeom prst="rect">
            <a:avLst/>
          </a:prstGeom>
          <a:noFill/>
        </p:spPr>
      </p:pic>
      <p:sp>
        <p:nvSpPr>
          <p:cNvPr id="3" name="Slide Number Placeholder 2" hidden="1">
            <a:extLst>
              <a:ext uri="{FF2B5EF4-FFF2-40B4-BE49-F238E27FC236}">
                <a16:creationId xmlns:a16="http://schemas.microsoft.com/office/drawing/2014/main" id="{9690665C-8566-4537-9D7A-7F19909CBCF1}"/>
              </a:ext>
            </a:extLst>
          </p:cNvPr>
          <p:cNvSpPr>
            <a:spLocks noGrp="1"/>
          </p:cNvSpPr>
          <p:nvPr>
            <p:ph type="sldNum" sz="quarter" idx="4294967295"/>
          </p:nvPr>
        </p:nvSpPr>
        <p:spPr bwMode="gray">
          <a:xfrm flipH="1">
            <a:off x="191344" y="6093336"/>
            <a:ext cx="432048" cy="360000"/>
          </a:xfrm>
        </p:spPr>
        <p:txBody>
          <a:bodyPr/>
          <a:lstStyle/>
          <a:p>
            <a:pPr>
              <a:spcAft>
                <a:spcPts val="600"/>
              </a:spcAft>
            </a:pPr>
            <a:fld id="{8FF9B0DE-3FEB-4AA0-B465-B80EF7C1333D}" type="slidenum">
              <a:rPr lang="de-CH" smtClean="0"/>
              <a:pPr>
                <a:spcAft>
                  <a:spcPts val="600"/>
                </a:spcAft>
              </a:pPr>
              <a:t>24</a:t>
            </a:fld>
            <a:endParaRPr lang="de-CH"/>
          </a:p>
        </p:txBody>
      </p:sp>
    </p:spTree>
    <p:extLst>
      <p:ext uri="{BB962C8B-B14F-4D97-AF65-F5344CB8AC3E}">
        <p14:creationId xmlns:p14="http://schemas.microsoft.com/office/powerpoint/2010/main" val="6707725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90665C-8566-4537-9D7A-7F19909CBCF1}"/>
              </a:ext>
            </a:extLst>
          </p:cNvPr>
          <p:cNvSpPr>
            <a:spLocks noGrp="1"/>
          </p:cNvSpPr>
          <p:nvPr>
            <p:ph type="sldNum" sz="quarter" idx="12"/>
          </p:nvPr>
        </p:nvSpPr>
        <p:spPr/>
        <p:txBody>
          <a:bodyPr/>
          <a:lstStyle/>
          <a:p>
            <a:fld id="{8FF9B0DE-3FEB-4AA0-B465-B80EF7C1333D}" type="slidenum">
              <a:rPr lang="de-CH" smtClean="0"/>
              <a:pPr/>
              <a:t>25</a:t>
            </a:fld>
            <a:endParaRPr lang="de-CH" dirty="0"/>
          </a:p>
        </p:txBody>
      </p:sp>
      <p:sp>
        <p:nvSpPr>
          <p:cNvPr id="11" name="Rectangle 10">
            <a:extLst>
              <a:ext uri="{FF2B5EF4-FFF2-40B4-BE49-F238E27FC236}">
                <a16:creationId xmlns:a16="http://schemas.microsoft.com/office/drawing/2014/main" id="{D16F0B65-B090-0538-BBFB-B5937D22CBF4}"/>
              </a:ext>
            </a:extLst>
          </p:cNvPr>
          <p:cNvSpPr/>
          <p:nvPr/>
        </p:nvSpPr>
        <p:spPr>
          <a:xfrm>
            <a:off x="11450426" y="0"/>
            <a:ext cx="741575" cy="6858000"/>
          </a:xfrm>
          <a:prstGeom prst="rect">
            <a:avLst/>
          </a:prstGeom>
          <a:solidFill>
            <a:srgbClr val="A7A7A7">
              <a:lumMod val="60000"/>
              <a:lumOff val="40000"/>
            </a:srgbClr>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
                <a:srgbClr val="000000"/>
              </a:buClr>
              <a:buSzTx/>
              <a:buFontTx/>
              <a:buNone/>
              <a:tabLst/>
              <a:defRPr/>
            </a:pPr>
            <a:endParaRPr kumimoji="0" lang="de-CH" sz="1867"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12" name="Google Shape;1506;p43">
            <a:extLst>
              <a:ext uri="{FF2B5EF4-FFF2-40B4-BE49-F238E27FC236}">
                <a16:creationId xmlns:a16="http://schemas.microsoft.com/office/drawing/2014/main" id="{9F289794-5742-0417-2CB8-B5804F7462F6}"/>
              </a:ext>
            </a:extLst>
          </p:cNvPr>
          <p:cNvSpPr txBox="1">
            <a:spLocks/>
          </p:cNvSpPr>
          <p:nvPr/>
        </p:nvSpPr>
        <p:spPr>
          <a:xfrm>
            <a:off x="615950" y="374650"/>
            <a:ext cx="7188200" cy="1982788"/>
          </a:xfrm>
          <a:prstGeom prst="rect">
            <a:avLst/>
          </a:prstGeom>
          <a:noFill/>
          <a:ln>
            <a:noFill/>
          </a:ln>
        </p:spPr>
        <p:txBody>
          <a:bodyPr spcFirstLastPara="1" wrap="square" lIns="60933" tIns="60933" rIns="60933" bIns="60933" anchor="ctr" anchorCtr="0">
            <a:normAutofit fontScale="9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9pPr>
          </a:lstStyle>
          <a:p>
            <a:pPr marL="0" marR="0" lvl="0" indent="0" algn="ctr" defTabSz="914400" rtl="0" eaLnBrk="1" fontAlgn="auto" latinLnBrk="0" hangingPunct="1">
              <a:lnSpc>
                <a:spcPct val="100000"/>
              </a:lnSpc>
              <a:spcBef>
                <a:spcPts val="0"/>
              </a:spcBef>
              <a:spcAft>
                <a:spcPts val="0"/>
              </a:spcAft>
              <a:buClr>
                <a:srgbClr val="888888"/>
              </a:buClr>
              <a:buSzPts val="2500"/>
              <a:buFont typeface="Calibri"/>
              <a:buNone/>
              <a:tabLst/>
              <a:defRPr/>
            </a:pPr>
            <a:r>
              <a:rPr kumimoji="0" lang="en-US" sz="3733" b="1" i="0" u="none" strike="noStrike" kern="0" cap="none" spc="0" normalizeH="0" baseline="0" noProof="0">
                <a:ln>
                  <a:noFill/>
                </a:ln>
                <a:solidFill>
                  <a:srgbClr val="424242"/>
                </a:solidFill>
                <a:effectLst/>
                <a:uLnTx/>
                <a:uFillTx/>
                <a:latin typeface="Calibri"/>
                <a:ea typeface="Calibri"/>
                <a:cs typeface="Calibri"/>
                <a:sym typeface="Calibri"/>
              </a:rPr>
              <a:t>Validate Configured Subscription YANG-Push Publisher Implementations</a:t>
            </a:r>
            <a:br>
              <a:rPr kumimoji="0" lang="en-US" sz="5867" b="0" i="0" u="none" strike="noStrike" kern="0" cap="none" spc="0" normalizeH="0" baseline="0" noProof="0">
                <a:ln>
                  <a:noFill/>
                </a:ln>
                <a:solidFill>
                  <a:srgbClr val="000000"/>
                </a:solidFill>
                <a:effectLst/>
                <a:uLnTx/>
                <a:uFillTx/>
                <a:latin typeface="Calibri"/>
                <a:ea typeface="Calibri"/>
                <a:cs typeface="Calibri"/>
                <a:sym typeface="Calibri"/>
              </a:rPr>
            </a:br>
            <a:r>
              <a:rPr kumimoji="0" lang="en-US" sz="3733" b="0" i="0" u="none" strike="noStrike" kern="0" cap="none" spc="0" normalizeH="0" baseline="0" noProof="0">
                <a:ln>
                  <a:noFill/>
                </a:ln>
                <a:solidFill>
                  <a:srgbClr val="888888"/>
                </a:solidFill>
                <a:effectLst/>
                <a:uLnTx/>
                <a:uFillTx/>
                <a:latin typeface="Calibri"/>
                <a:ea typeface="Calibri"/>
                <a:cs typeface="Calibri"/>
                <a:sym typeface="Calibri"/>
              </a:rPr>
              <a:t>IETF 123 Hackathon, July 19-20th 2025</a:t>
            </a:r>
            <a:endParaRPr kumimoji="0" lang="en-US" sz="3733" b="0" i="0" u="none" strike="noStrike" kern="0" cap="none" spc="0" normalizeH="0" baseline="0" noProof="0" dirty="0">
              <a:ln>
                <a:noFill/>
              </a:ln>
              <a:solidFill>
                <a:srgbClr val="888888"/>
              </a:solidFill>
              <a:effectLst/>
              <a:uLnTx/>
              <a:uFillTx/>
              <a:latin typeface="Calibri"/>
              <a:ea typeface="Calibri"/>
              <a:cs typeface="Calibri"/>
              <a:sym typeface="Calibri"/>
            </a:endParaRPr>
          </a:p>
        </p:txBody>
      </p:sp>
      <p:pic>
        <p:nvPicPr>
          <p:cNvPr id="13" name="Picture 12" descr="A city with many buildings&#10;&#10;AI-generated content may be incorrect.">
            <a:extLst>
              <a:ext uri="{FF2B5EF4-FFF2-40B4-BE49-F238E27FC236}">
                <a16:creationId xmlns:a16="http://schemas.microsoft.com/office/drawing/2014/main" id="{23D12FB2-B4CE-6CB8-CDA9-F0105CA23FBB}"/>
              </a:ext>
            </a:extLst>
          </p:cNvPr>
          <p:cNvPicPr>
            <a:picLocks noChangeAspect="1"/>
          </p:cNvPicPr>
          <p:nvPr/>
        </p:nvPicPr>
        <p:blipFill>
          <a:blip r:embed="rId3"/>
          <a:stretch>
            <a:fillRect/>
          </a:stretch>
        </p:blipFill>
        <p:spPr>
          <a:xfrm>
            <a:off x="1252822" y="2581002"/>
            <a:ext cx="5914749" cy="3942180"/>
          </a:xfrm>
          <a:prstGeom prst="rect">
            <a:avLst/>
          </a:prstGeom>
        </p:spPr>
      </p:pic>
      <p:pic>
        <p:nvPicPr>
          <p:cNvPr id="14" name="Picture 13">
            <a:extLst>
              <a:ext uri="{FF2B5EF4-FFF2-40B4-BE49-F238E27FC236}">
                <a16:creationId xmlns:a16="http://schemas.microsoft.com/office/drawing/2014/main" id="{C69149B8-7D5B-C32D-EC97-CF570369298F}"/>
              </a:ext>
            </a:extLst>
          </p:cNvPr>
          <p:cNvPicPr>
            <a:picLocks noChangeAspect="1"/>
          </p:cNvPicPr>
          <p:nvPr/>
        </p:nvPicPr>
        <p:blipFill>
          <a:blip r:embed="rId4"/>
          <a:stretch>
            <a:fillRect/>
          </a:stretch>
        </p:blipFill>
        <p:spPr>
          <a:xfrm>
            <a:off x="7580308" y="166365"/>
            <a:ext cx="3617520" cy="6691636"/>
          </a:xfrm>
          <a:prstGeom prst="rect">
            <a:avLst/>
          </a:prstGeom>
        </p:spPr>
      </p:pic>
      <p:sp>
        <p:nvSpPr>
          <p:cNvPr id="15" name="TextBox 14">
            <a:extLst>
              <a:ext uri="{FF2B5EF4-FFF2-40B4-BE49-F238E27FC236}">
                <a16:creationId xmlns:a16="http://schemas.microsoft.com/office/drawing/2014/main" id="{D26EE2C5-4630-5651-62ED-993445A1A9D5}"/>
              </a:ext>
            </a:extLst>
          </p:cNvPr>
          <p:cNvSpPr txBox="1"/>
          <p:nvPr/>
        </p:nvSpPr>
        <p:spPr>
          <a:xfrm rot="5400000">
            <a:off x="8751239" y="2855495"/>
            <a:ext cx="6096000" cy="666786"/>
          </a:xfrm>
          <a:prstGeom prst="rect">
            <a:avLst/>
          </a:prstGeom>
          <a:noFill/>
        </p:spPr>
        <p:txBody>
          <a:bodyPr wrap="square">
            <a:spAutoFit/>
          </a:bodyPr>
          <a:lstStyle/>
          <a:p>
            <a:pPr defTabSz="1219170">
              <a:buClr>
                <a:srgbClr val="000000"/>
              </a:buClr>
            </a:pPr>
            <a:r>
              <a:rPr lang="en" sz="3733" kern="0" dirty="0">
                <a:solidFill>
                  <a:srgbClr val="FFFFFF"/>
                </a:solidFill>
                <a:latin typeface="Calibri"/>
                <a:ea typeface="Calibri"/>
                <a:cs typeface="Calibri"/>
                <a:sym typeface="Calibri"/>
              </a:rPr>
              <a:t>NMOP &amp; NETCONF WG</a:t>
            </a:r>
            <a:endParaRPr lang="de-CH" sz="3733" kern="0" dirty="0">
              <a:solidFill>
                <a:srgbClr val="FFFFFF"/>
              </a:solidFill>
              <a:latin typeface="Arial"/>
              <a:cs typeface="Arial"/>
              <a:sym typeface="Arial"/>
            </a:endParaRPr>
          </a:p>
        </p:txBody>
      </p:sp>
    </p:spTree>
    <p:extLst>
      <p:ext uri="{BB962C8B-B14F-4D97-AF65-F5344CB8AC3E}">
        <p14:creationId xmlns:p14="http://schemas.microsoft.com/office/powerpoint/2010/main" val="2948190088"/>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90665C-8566-4537-9D7A-7F19909CBCF1}"/>
              </a:ext>
            </a:extLst>
          </p:cNvPr>
          <p:cNvSpPr>
            <a:spLocks noGrp="1"/>
          </p:cNvSpPr>
          <p:nvPr>
            <p:ph type="sldNum" sz="quarter" idx="12"/>
          </p:nvPr>
        </p:nvSpPr>
        <p:spPr/>
        <p:txBody>
          <a:bodyPr/>
          <a:lstStyle/>
          <a:p>
            <a:fld id="{8FF9B0DE-3FEB-4AA0-B465-B80EF7C1333D}" type="slidenum">
              <a:rPr lang="de-CH" smtClean="0"/>
              <a:pPr/>
              <a:t>26</a:t>
            </a:fld>
            <a:endParaRPr lang="de-CH" dirty="0"/>
          </a:p>
        </p:txBody>
      </p:sp>
      <p:sp>
        <p:nvSpPr>
          <p:cNvPr id="4" name="Google Shape;1515;p44">
            <a:extLst>
              <a:ext uri="{FF2B5EF4-FFF2-40B4-BE49-F238E27FC236}">
                <a16:creationId xmlns:a16="http://schemas.microsoft.com/office/drawing/2014/main" id="{3D0330D1-0E5B-6838-3DFA-6E75E449D171}"/>
              </a:ext>
            </a:extLst>
          </p:cNvPr>
          <p:cNvSpPr txBox="1">
            <a:spLocks/>
          </p:cNvSpPr>
          <p:nvPr/>
        </p:nvSpPr>
        <p:spPr>
          <a:xfrm>
            <a:off x="728133" y="1431355"/>
            <a:ext cx="6587068" cy="2565779"/>
          </a:xfrm>
          <a:prstGeom prst="rect">
            <a:avLst/>
          </a:prstGeom>
          <a:noFill/>
          <a:ln>
            <a:noFill/>
          </a:ln>
        </p:spPr>
        <p:txBody>
          <a:bodyPr spcFirstLastPara="1" wrap="square" lIns="60933" tIns="60933" rIns="60933" bIns="60933" anchor="t" anchorCtr="0">
            <a:noAutofit/>
          </a:bodyPr>
          <a:lstStyle>
            <a:defPPr marR="0" lvl="0" algn="l" rtl="0">
              <a:lnSpc>
                <a:spcPct val="100000"/>
              </a:lnSpc>
              <a:spcBef>
                <a:spcPts val="0"/>
              </a:spcBef>
              <a:spcAft>
                <a:spcPts val="0"/>
              </a:spcAft>
            </a:defPPr>
            <a:lvl1pPr marL="609585" marR="0" lvl="0"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1pPr>
            <a:lvl2pPr marL="1219170" marR="0" lvl="1"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2pPr>
            <a:lvl3pPr marL="1828754" marR="0" lvl="2"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3pPr>
            <a:lvl4pPr marL="2438339" marR="0" lvl="3"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4pPr>
            <a:lvl5pPr marL="3047924" marR="0" lvl="4"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5pPr>
            <a:lvl6pPr marL="3657509" marR="0" lvl="5"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6pPr>
            <a:lvl7pPr marL="4267093" marR="0" lvl="6"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7pPr>
            <a:lvl8pPr marL="4876678" marR="0" lvl="7"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8pPr>
            <a:lvl9pPr marL="5486263" marR="0" lvl="8"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9pPr>
          </a:lstStyle>
          <a:p>
            <a:pPr marL="21771" marR="0" lvl="0" indent="0" algn="l" defTabSz="914400" rtl="0" eaLnBrk="1" fontAlgn="auto" latinLnBrk="0" hangingPunct="1">
              <a:lnSpc>
                <a:spcPct val="90000"/>
              </a:lnSpc>
              <a:spcBef>
                <a:spcPts val="0"/>
              </a:spcBef>
              <a:spcAft>
                <a:spcPts val="80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Test Plan</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800"/>
              </a:spcAft>
              <a:buClr>
                <a:srgbClr val="000000"/>
              </a:buClr>
              <a:buSzPts val="1200"/>
              <a:buFont typeface="Calibri"/>
              <a:buChar char="•"/>
              <a:tabLst/>
              <a:defRPr/>
            </a:pPr>
            <a:r>
              <a:rPr kumimoji="0" lang="de-CH" sz="1600" b="1" i="0" u="none" strike="noStrike" kern="0" cap="none" spc="0" normalizeH="0" baseline="0" noProof="0">
                <a:ln>
                  <a:noFill/>
                </a:ln>
                <a:solidFill>
                  <a:srgbClr val="000000"/>
                </a:solidFill>
                <a:effectLst/>
                <a:uLnTx/>
                <a:uFillTx/>
                <a:latin typeface="Calibri"/>
                <a:ea typeface="Calibri"/>
                <a:cs typeface="Calibri"/>
                <a:sym typeface="Calibri"/>
              </a:rPr>
              <a:t>Subscription automation</a:t>
            </a:r>
          </a:p>
          <a:p>
            <a:pPr marL="630751" marR="0" lvl="1" indent="-325959"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Discover YANG-Push systems and notifications capabilities and configure periodical and on-change subscriptions with netconf.</a:t>
            </a:r>
          </a:p>
          <a:p>
            <a:pPr marL="326564" marR="0" lvl="0" indent="-304792" algn="l" defTabSz="914400" rtl="0" eaLnBrk="1" fontAlgn="auto" latinLnBrk="0" hangingPunct="1">
              <a:lnSpc>
                <a:spcPct val="90000"/>
              </a:lnSpc>
              <a:spcBef>
                <a:spcPts val="800"/>
              </a:spcBef>
              <a:spcAft>
                <a:spcPts val="800"/>
              </a:spcAft>
              <a:buClr>
                <a:srgbClr val="000000"/>
              </a:buClr>
              <a:buSzPts val="1200"/>
              <a:buFont typeface="Calibri"/>
              <a:buChar char="•"/>
              <a:tabLst/>
              <a:defRPr/>
            </a:pPr>
            <a:r>
              <a:rPr kumimoji="0" lang="de-CH" sz="1600" b="1" i="0" u="none" strike="noStrike" kern="0" cap="none" spc="0" normalizeH="0" baseline="0" noProof="0">
                <a:ln>
                  <a:noFill/>
                </a:ln>
                <a:solidFill>
                  <a:srgbClr val="000000"/>
                </a:solidFill>
                <a:effectLst/>
                <a:uLnTx/>
                <a:uFillTx/>
                <a:latin typeface="Calibri"/>
                <a:ea typeface="Calibri"/>
                <a:cs typeface="Calibri"/>
                <a:sym typeface="Calibri"/>
              </a:rPr>
              <a:t>Notification integration</a:t>
            </a:r>
          </a:p>
          <a:p>
            <a:pPr marL="609585" marR="0" lvl="1"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rPr>
              <a:t>Validate subscription state change and push-update and push-change-update notifications against schema with yanglint</a:t>
            </a:r>
          </a:p>
          <a:p>
            <a:pPr marL="609585" marR="0" lvl="1"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rPr>
              <a:t>Validate </a:t>
            </a: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hlinkClick r:id="rId3"/>
              </a:rPr>
              <a:t>draft-ietf-nmop-message-broker-telemetry-message</a:t>
            </a: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rPr>
              <a:t> for </a:t>
            </a: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hlinkClick r:id="rId4"/>
              </a:rPr>
              <a:t>draft-ietf-nmop-yang-message-broker-integration</a:t>
            </a:r>
            <a:r>
              <a:rPr kumimoji="0" lang="de-CH" sz="1600" b="0" i="0" u="none" strike="noStrike" kern="0" cap="none" spc="0" normalizeH="0" baseline="0" noProof="0">
                <a:ln>
                  <a:noFill/>
                </a:ln>
                <a:solidFill>
                  <a:srgbClr val="000000"/>
                </a:solidFill>
                <a:effectLst/>
                <a:highlight>
                  <a:srgbClr val="FFFF00"/>
                </a:highlight>
                <a:uLnTx/>
                <a:uFillTx/>
                <a:latin typeface="Calibri"/>
                <a:ea typeface="Calibri"/>
                <a:cs typeface="Calibri"/>
                <a:sym typeface="Calibri"/>
              </a:rPr>
              <a:t> integration</a:t>
            </a:r>
          </a:p>
          <a:p>
            <a:pPr marL="21771" marR="0" lvl="0" indent="0" algn="l" defTabSz="914400" rtl="0" eaLnBrk="1" fontAlgn="auto" latinLnBrk="0" hangingPunct="1">
              <a:lnSpc>
                <a:spcPct val="90000"/>
              </a:lnSpc>
              <a:spcBef>
                <a:spcPts val="1200"/>
              </a:spcBef>
              <a:spcAft>
                <a:spcPts val="80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Development Plan</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MVP 1 – Basic Requirements (9)</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MVP 2 – Scale and Secure (3)</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MVP 3 – Optimizations (2)</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21771" marR="0" lvl="0" indent="0" algn="l" defTabSz="914400" rtl="0" eaLnBrk="1" fontAlgn="auto" latinLnBrk="0" hangingPunct="1">
              <a:lnSpc>
                <a:spcPct val="90000"/>
              </a:lnSpc>
              <a:spcBef>
                <a:spcPts val="1200"/>
              </a:spcBef>
              <a:spcAft>
                <a:spcPts val="80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Software</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YANG-Push Publisher - Cisco IOS XR</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YANG-Push Publisher - 6WIND VSR</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YANG-Push Publisher - Huawei NE (Router)  and MA (OLT)</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YANG-Push Receiver – Netgauze</a:t>
            </a:r>
          </a:p>
          <a:p>
            <a:pPr marL="326564" marR="0" lvl="0" indent="-304792" algn="l" defTabSz="914400" rtl="0" eaLnBrk="1" fontAlgn="auto" latinLnBrk="0" hangingPunct="1">
              <a:lnSpc>
                <a:spcPct val="90000"/>
              </a:lnSpc>
              <a:spcBef>
                <a:spcPts val="0"/>
              </a:spcBef>
              <a:spcAft>
                <a:spcPts val="0"/>
              </a:spcAft>
              <a:buClr>
                <a:srgbClr val="000000"/>
              </a:buClr>
              <a:buSzPts val="1200"/>
              <a:buFont typeface="Calibri"/>
              <a:buChar char="•"/>
              <a:tabLst/>
              <a:defRPr/>
            </a:pP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udp-notif dissector - Wireshark</a:t>
            </a:r>
            <a:endParaRPr kumimoji="0" lang="de-CH" sz="32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pic>
        <p:nvPicPr>
          <p:cNvPr id="5" name="Picture 4">
            <a:extLst>
              <a:ext uri="{FF2B5EF4-FFF2-40B4-BE49-F238E27FC236}">
                <a16:creationId xmlns:a16="http://schemas.microsoft.com/office/drawing/2014/main" id="{8367118F-B3DA-D91B-8CAA-4D6F3C5EAA8C}"/>
              </a:ext>
            </a:extLst>
          </p:cNvPr>
          <p:cNvPicPr>
            <a:picLocks noChangeAspect="1"/>
          </p:cNvPicPr>
          <p:nvPr/>
        </p:nvPicPr>
        <p:blipFill>
          <a:blip r:embed="rId5"/>
          <a:stretch>
            <a:fillRect/>
          </a:stretch>
        </p:blipFill>
        <p:spPr>
          <a:xfrm>
            <a:off x="7488467" y="1431356"/>
            <a:ext cx="3555356" cy="3313185"/>
          </a:xfrm>
          <a:prstGeom prst="rect">
            <a:avLst/>
          </a:prstGeom>
        </p:spPr>
      </p:pic>
      <p:sp>
        <p:nvSpPr>
          <p:cNvPr id="6" name="TextBox 5">
            <a:extLst>
              <a:ext uri="{FF2B5EF4-FFF2-40B4-BE49-F238E27FC236}">
                <a16:creationId xmlns:a16="http://schemas.microsoft.com/office/drawing/2014/main" id="{1E5FC2AA-505B-F008-89C9-E274D37A8085}"/>
              </a:ext>
            </a:extLst>
          </p:cNvPr>
          <p:cNvSpPr txBox="1"/>
          <p:nvPr/>
        </p:nvSpPr>
        <p:spPr>
          <a:xfrm>
            <a:off x="5905324" y="4942923"/>
            <a:ext cx="5371835" cy="338554"/>
          </a:xfrm>
          <a:prstGeom prst="rect">
            <a:avLst/>
          </a:prstGeom>
          <a:noFill/>
        </p:spPr>
        <p:txBody>
          <a:bodyPr wrap="square">
            <a:spAutoFit/>
          </a:bodyPr>
          <a:lstStyle/>
          <a:p>
            <a:pPr defTabSz="1219170">
              <a:buClr>
                <a:srgbClr val="000000"/>
              </a:buClr>
            </a:pPr>
            <a:r>
              <a:rPr lang="de-CH" sz="1600" kern="0" dirty="0">
                <a:solidFill>
                  <a:srgbClr val="000000"/>
                </a:solidFill>
                <a:latin typeface="Arial"/>
                <a:cs typeface="Arial"/>
                <a:sym typeface="Arial"/>
                <a:hlinkClick r:id="rId6"/>
              </a:rPr>
              <a:t>https://www.network-analytics.org/yp/how-to-deploy.html</a:t>
            </a:r>
            <a:endParaRPr lang="de-CH" sz="1600" kern="0" dirty="0">
              <a:solidFill>
                <a:srgbClr val="000000"/>
              </a:solidFill>
              <a:latin typeface="Arial"/>
              <a:cs typeface="Arial"/>
              <a:sym typeface="Arial"/>
            </a:endParaRPr>
          </a:p>
        </p:txBody>
      </p:sp>
      <p:sp>
        <p:nvSpPr>
          <p:cNvPr id="7" name="Rectangle 6">
            <a:extLst>
              <a:ext uri="{FF2B5EF4-FFF2-40B4-BE49-F238E27FC236}">
                <a16:creationId xmlns:a16="http://schemas.microsoft.com/office/drawing/2014/main" id="{C7A6247E-8F50-4AEE-AB71-69ED00FEC7AC}"/>
              </a:ext>
            </a:extLst>
          </p:cNvPr>
          <p:cNvSpPr/>
          <p:nvPr/>
        </p:nvSpPr>
        <p:spPr>
          <a:xfrm>
            <a:off x="11450426" y="0"/>
            <a:ext cx="741575" cy="6858000"/>
          </a:xfrm>
          <a:prstGeom prst="rect">
            <a:avLst/>
          </a:prstGeom>
          <a:solidFill>
            <a:srgbClr val="A7A7A7">
              <a:lumMod val="60000"/>
              <a:lumOff val="40000"/>
            </a:srgbClr>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
                <a:srgbClr val="000000"/>
              </a:buClr>
              <a:buSzTx/>
              <a:buFontTx/>
              <a:buNone/>
              <a:tabLst/>
              <a:defRPr/>
            </a:pPr>
            <a:endParaRPr kumimoji="0" lang="de-CH" sz="1867"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8" name="TextBox 7">
            <a:extLst>
              <a:ext uri="{FF2B5EF4-FFF2-40B4-BE49-F238E27FC236}">
                <a16:creationId xmlns:a16="http://schemas.microsoft.com/office/drawing/2014/main" id="{0ED38A22-6786-3CF9-1719-1AAEA098CBE8}"/>
              </a:ext>
            </a:extLst>
          </p:cNvPr>
          <p:cNvSpPr txBox="1"/>
          <p:nvPr/>
        </p:nvSpPr>
        <p:spPr>
          <a:xfrm rot="5400000">
            <a:off x="8751239" y="2855495"/>
            <a:ext cx="6096000" cy="666786"/>
          </a:xfrm>
          <a:prstGeom prst="rect">
            <a:avLst/>
          </a:prstGeom>
          <a:noFill/>
        </p:spPr>
        <p:txBody>
          <a:bodyPr wrap="square">
            <a:spAutoFit/>
          </a:bodyPr>
          <a:lstStyle/>
          <a:p>
            <a:pPr defTabSz="1219170">
              <a:buClr>
                <a:srgbClr val="000000"/>
              </a:buClr>
            </a:pPr>
            <a:r>
              <a:rPr lang="en" sz="3733" kern="0" dirty="0">
                <a:solidFill>
                  <a:srgbClr val="FFFFFF"/>
                </a:solidFill>
                <a:latin typeface="Calibri"/>
                <a:ea typeface="Calibri"/>
                <a:cs typeface="Calibri"/>
                <a:sym typeface="Calibri"/>
              </a:rPr>
              <a:t>NMOP &amp; NETCONF WG</a:t>
            </a:r>
            <a:endParaRPr lang="de-CH" sz="3733" kern="0" dirty="0">
              <a:solidFill>
                <a:srgbClr val="FFFFFF"/>
              </a:solidFill>
              <a:latin typeface="Arial"/>
              <a:cs typeface="Arial"/>
              <a:sym typeface="Arial"/>
            </a:endParaRPr>
          </a:p>
        </p:txBody>
      </p:sp>
      <p:sp>
        <p:nvSpPr>
          <p:cNvPr id="9" name="Google Shape;1616;p55">
            <a:extLst>
              <a:ext uri="{FF2B5EF4-FFF2-40B4-BE49-F238E27FC236}">
                <a16:creationId xmlns:a16="http://schemas.microsoft.com/office/drawing/2014/main" id="{E3DC2872-E2D4-D7EB-3329-467A24E20850}"/>
              </a:ext>
            </a:extLst>
          </p:cNvPr>
          <p:cNvSpPr txBox="1">
            <a:spLocks/>
          </p:cNvSpPr>
          <p:nvPr/>
        </p:nvSpPr>
        <p:spPr>
          <a:xfrm>
            <a:off x="838200" y="6602"/>
            <a:ext cx="10515600" cy="1325563"/>
          </a:xfrm>
          <a:prstGeom prst="rect">
            <a:avLst/>
          </a:prstGeom>
          <a:noFill/>
          <a:ln>
            <a:noFill/>
          </a:ln>
        </p:spPr>
        <p:txBody>
          <a:bodyPr spcFirstLastPara="1" wrap="square" lIns="121900" tIns="60933" rIns="121900" bIns="60933"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0"/>
              </a:spcBef>
              <a:spcAft>
                <a:spcPts val="0"/>
              </a:spcAft>
              <a:buClr>
                <a:srgbClr val="000000"/>
              </a:buClr>
              <a:buSzPts val="2400"/>
              <a:buFont typeface="Calibri"/>
              <a:buNone/>
              <a:tabLst/>
              <a:defRPr/>
            </a:pPr>
            <a:r>
              <a:rPr kumimoji="0" lang="de-CH" sz="3200" b="1" i="0" u="none" strike="noStrike" kern="0" cap="none" spc="0" normalizeH="0" baseline="0" noProof="0" dirty="0">
                <a:ln>
                  <a:noFill/>
                </a:ln>
                <a:solidFill>
                  <a:srgbClr val="000000"/>
                </a:solidFill>
                <a:effectLst/>
                <a:uLnTx/>
                <a:uFillTx/>
                <a:latin typeface="Calibri"/>
                <a:ea typeface="Calibri"/>
                <a:cs typeface="Calibri"/>
                <a:sym typeface="Calibri"/>
              </a:rPr>
              <a:t>IETF 123 Hackathon</a:t>
            </a:r>
            <a:br>
              <a:rPr kumimoji="0" lang="de-CH" sz="4000" b="0" i="0" u="none" strike="noStrike" kern="0" cap="none" spc="0" normalizeH="0" baseline="0" noProof="0" dirty="0">
                <a:ln>
                  <a:noFill/>
                </a:ln>
                <a:solidFill>
                  <a:srgbClr val="000000"/>
                </a:solidFill>
                <a:effectLst/>
                <a:uLnTx/>
                <a:uFillTx/>
                <a:latin typeface="Calibri"/>
                <a:ea typeface="Calibri"/>
                <a:cs typeface="Calibri"/>
                <a:sym typeface="Calibri"/>
              </a:rPr>
            </a:br>
            <a:r>
              <a:rPr lang="de-CH" sz="2800" kern="0" dirty="0">
                <a:solidFill>
                  <a:srgbClr val="AEABAB"/>
                </a:solidFill>
              </a:rPr>
              <a:t>Test and Development Plan and Software</a:t>
            </a:r>
            <a:endParaRPr kumimoji="0" lang="de-CH" sz="2700" b="0" i="0" u="none" strike="noStrike" kern="0" cap="none" spc="0" normalizeH="0" baseline="0" noProof="0" dirty="0">
              <a:ln>
                <a:noFill/>
              </a:ln>
              <a:solidFill>
                <a:srgbClr val="AEABAB"/>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409726424"/>
      </p:ext>
    </p:extLst>
  </p:cSld>
  <p:clrMapOvr>
    <a:masterClrMapping/>
  </p:clrMapOvr>
  <p:transition spd="slow">
    <p:push dir="u"/>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90665C-8566-4537-9D7A-7F19909CBCF1}"/>
              </a:ext>
            </a:extLst>
          </p:cNvPr>
          <p:cNvSpPr>
            <a:spLocks noGrp="1"/>
          </p:cNvSpPr>
          <p:nvPr>
            <p:ph type="sldNum" sz="quarter" idx="12"/>
          </p:nvPr>
        </p:nvSpPr>
        <p:spPr/>
        <p:txBody>
          <a:bodyPr/>
          <a:lstStyle/>
          <a:p>
            <a:fld id="{8FF9B0DE-3FEB-4AA0-B465-B80EF7C1333D}" type="slidenum">
              <a:rPr lang="de-CH" smtClean="0"/>
              <a:pPr/>
              <a:t>27</a:t>
            </a:fld>
            <a:endParaRPr lang="de-CH" dirty="0"/>
          </a:p>
        </p:txBody>
      </p:sp>
      <p:sp>
        <p:nvSpPr>
          <p:cNvPr id="4" name="Google Shape;1522;p45">
            <a:extLst>
              <a:ext uri="{FF2B5EF4-FFF2-40B4-BE49-F238E27FC236}">
                <a16:creationId xmlns:a16="http://schemas.microsoft.com/office/drawing/2014/main" id="{556C136D-AE28-EE70-5E81-1CF021F95757}"/>
              </a:ext>
            </a:extLst>
          </p:cNvPr>
          <p:cNvSpPr txBox="1">
            <a:spLocks/>
          </p:cNvSpPr>
          <p:nvPr/>
        </p:nvSpPr>
        <p:spPr>
          <a:xfrm>
            <a:off x="737164" y="1697611"/>
            <a:ext cx="4326449" cy="2189736"/>
          </a:xfrm>
          <a:prstGeom prst="rect">
            <a:avLst/>
          </a:prstGeom>
          <a:noFill/>
          <a:ln>
            <a:noFill/>
          </a:ln>
        </p:spPr>
        <p:txBody>
          <a:bodyPr spcFirstLastPara="1" wrap="square" lIns="60933" tIns="60933" rIns="60933" bIns="60933" anchor="t" anchorCtr="0">
            <a:noAutofit/>
          </a:bodyPr>
          <a:lstStyle>
            <a:defPPr marR="0" lvl="0" algn="l" rtl="0">
              <a:lnSpc>
                <a:spcPct val="100000"/>
              </a:lnSpc>
              <a:spcBef>
                <a:spcPts val="0"/>
              </a:spcBef>
              <a:spcAft>
                <a:spcPts val="0"/>
              </a:spcAft>
            </a:defPPr>
            <a:lvl1pPr marL="609585" marR="0" lvl="0"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1pPr>
            <a:lvl2pPr marL="1219170" marR="0" lvl="1"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2pPr>
            <a:lvl3pPr marL="1828754" marR="0" lvl="2"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3pPr>
            <a:lvl4pPr marL="2438339" marR="0" lvl="3"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4pPr>
            <a:lvl5pPr marL="3047924" marR="0" lvl="4"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5pPr>
            <a:lvl6pPr marL="3657509" marR="0" lvl="5"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6pPr>
            <a:lvl7pPr marL="4267093" marR="0" lvl="6"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7pPr>
            <a:lvl8pPr marL="4876678" marR="0" lvl="7"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8pPr>
            <a:lvl9pPr marL="5486263" marR="0" lvl="8" indent="-457189" algn="l" rtl="0">
              <a:lnSpc>
                <a:spcPct val="100000"/>
              </a:lnSpc>
              <a:spcBef>
                <a:spcPts val="933"/>
              </a:spcBef>
              <a:spcAft>
                <a:spcPts val="0"/>
              </a:spcAft>
              <a:buClr>
                <a:srgbClr val="000000"/>
              </a:buClr>
              <a:buSzPts val="1800"/>
              <a:buFont typeface="Arial"/>
              <a:buChar char="•"/>
              <a:defRPr sz="3200" b="0" i="0" u="none" strike="noStrike" cap="none">
                <a:solidFill>
                  <a:srgbClr val="000000"/>
                </a:solidFill>
                <a:latin typeface="Calibri"/>
                <a:ea typeface="Calibri"/>
                <a:cs typeface="Calibri"/>
                <a:sym typeface="Calibri"/>
              </a:defRPr>
            </a:lvl9pPr>
          </a:lstStyle>
          <a:p>
            <a:pPr marL="21771" marR="0" lvl="0" indent="0" algn="l" defTabSz="914400" rtl="0" eaLnBrk="1" fontAlgn="auto" latinLnBrk="0" hangingPunct="1">
              <a:lnSpc>
                <a:spcPct val="90000"/>
              </a:lnSpc>
              <a:spcBef>
                <a:spcPts val="0"/>
              </a:spcBef>
              <a:spcAft>
                <a:spcPts val="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Test Result Repository</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402762" marR="0" lvl="0" indent="-380990" algn="l" defTabSz="914400" rtl="0" eaLnBrk="1" fontAlgn="auto" latinLnBrk="0" hangingPunct="1">
              <a:lnSpc>
                <a:spcPct val="90000"/>
              </a:lnSpc>
              <a:spcBef>
                <a:spcPts val="800"/>
              </a:spcBef>
              <a:spcAft>
                <a:spcPts val="0"/>
              </a:spcAft>
              <a:buClr>
                <a:srgbClr val="000000"/>
              </a:buClr>
              <a:buSzPts val="1200"/>
              <a:buFont typeface="Arial"/>
              <a:buChar char="•"/>
              <a:tabLst/>
              <a:defRPr/>
            </a:pPr>
            <a:r>
              <a:rPr kumimoji="0" lang="de-CH" sz="1600" b="0" i="0" u="sng" strike="noStrike" kern="0" cap="none" spc="0" normalizeH="0" baseline="0" noProof="0">
                <a:ln>
                  <a:noFill/>
                </a:ln>
                <a:solidFill>
                  <a:srgbClr val="0000FF"/>
                </a:solidFill>
                <a:effectLst/>
                <a:uLnTx/>
                <a:uFillTx/>
                <a:latin typeface="Calibri"/>
                <a:ea typeface="Calibri"/>
                <a:cs typeface="Calibri"/>
                <a:sym typeface="Calibri"/>
                <a:hlinkClick r:id="rId3"/>
              </a:rPr>
              <a:t>https://github.com/network-analytics/ietf-network-analytics-document-status/tree/main/123/Hackathon</a:t>
            </a: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 </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1045002" marR="0" lvl="1" indent="-435417" algn="l" defTabSz="914400" rtl="0" eaLnBrk="1" fontAlgn="auto" latinLnBrk="0" hangingPunct="1">
              <a:lnSpc>
                <a:spcPct val="90000"/>
              </a:lnSpc>
              <a:spcBef>
                <a:spcPts val="80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Packet capture on the wire</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1045002" marR="0" lvl="1" indent="-435417" algn="l" defTabSz="914400" rtl="0" eaLnBrk="1" fontAlgn="auto" latinLnBrk="0" hangingPunct="1">
              <a:lnSpc>
                <a:spcPct val="90000"/>
              </a:lnSpc>
              <a:spcBef>
                <a:spcPts val="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Netconf RPCs and YANG-Push JSON and CBOR encoded messages</a:t>
            </a:r>
          </a:p>
          <a:p>
            <a:pPr marL="21771" marR="0" lvl="0" indent="0" algn="l" defTabSz="914400" rtl="0" eaLnBrk="1" fontAlgn="auto" latinLnBrk="0" hangingPunct="1">
              <a:lnSpc>
                <a:spcPct val="90000"/>
              </a:lnSpc>
              <a:spcBef>
                <a:spcPts val="1600"/>
              </a:spcBef>
              <a:spcAft>
                <a:spcPts val="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Test Tool Repository</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402762" marR="0" lvl="0" indent="-380990" algn="l" defTabSz="914400" rtl="0" eaLnBrk="1" fontAlgn="auto" latinLnBrk="0" hangingPunct="1">
              <a:lnSpc>
                <a:spcPct val="90000"/>
              </a:lnSpc>
              <a:spcBef>
                <a:spcPts val="800"/>
              </a:spcBef>
              <a:spcAft>
                <a:spcPts val="0"/>
              </a:spcAft>
              <a:buClr>
                <a:srgbClr val="000000"/>
              </a:buClr>
              <a:buSzPts val="1200"/>
              <a:buFont typeface="Arial"/>
              <a:buChar char="•"/>
              <a:tabLst/>
              <a:defRPr/>
            </a:pPr>
            <a:r>
              <a:rPr kumimoji="0" lang="de-CH" sz="1600" b="0" i="0" u="sng" strike="noStrike" kern="0" cap="none" spc="0" normalizeH="0" baseline="0" noProof="0">
                <a:ln>
                  <a:noFill/>
                </a:ln>
                <a:solidFill>
                  <a:srgbClr val="0000FF"/>
                </a:solidFill>
                <a:effectLst/>
                <a:uLnTx/>
                <a:uFillTx/>
                <a:latin typeface="Calibri"/>
                <a:ea typeface="Calibri"/>
                <a:cs typeface="Calibri"/>
                <a:sym typeface="Calibri"/>
              </a:rPr>
              <a:t>https://github.com/network-analytics/yp_test</a:t>
            </a:r>
            <a:r>
              <a:rPr kumimoji="0" lang="de-CH" sz="1600" b="0" i="0" u="none" strike="noStrike" kern="0" cap="none" spc="0" normalizeH="0" baseline="0" noProof="0">
                <a:ln>
                  <a:noFill/>
                </a:ln>
                <a:solidFill>
                  <a:srgbClr val="000000"/>
                </a:solidFill>
                <a:effectLst/>
                <a:uLnTx/>
                <a:uFillTx/>
                <a:latin typeface="Calibri"/>
                <a:ea typeface="Calibri"/>
                <a:cs typeface="Calibri"/>
                <a:sym typeface="Calibri"/>
              </a:rPr>
              <a:t> </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1045002" marR="0" lvl="1" indent="-435417" algn="l" defTabSz="914400" rtl="0" eaLnBrk="1" fontAlgn="auto" latinLnBrk="0" hangingPunct="1">
              <a:lnSpc>
                <a:spcPct val="90000"/>
              </a:lnSpc>
              <a:spcBef>
                <a:spcPts val="80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YANG-Push Test Automation Tool </a:t>
            </a:r>
          </a:p>
          <a:p>
            <a:pPr marL="1045002" marR="0" lvl="1" indent="-435417" algn="l" defTabSz="914400" rtl="0" eaLnBrk="1" fontAlgn="auto" latinLnBrk="0" hangingPunct="1">
              <a:lnSpc>
                <a:spcPct val="90000"/>
              </a:lnSpc>
              <a:spcBef>
                <a:spcPts val="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Vendor deviations configuration</a:t>
            </a:r>
          </a:p>
          <a:p>
            <a:pPr marL="21771" marR="0" lvl="0" indent="0" algn="l" defTabSz="914400" rtl="0" eaLnBrk="1" fontAlgn="auto" latinLnBrk="0" hangingPunct="1">
              <a:lnSpc>
                <a:spcPct val="90000"/>
              </a:lnSpc>
              <a:spcBef>
                <a:spcPts val="1600"/>
              </a:spcBef>
              <a:spcAft>
                <a:spcPts val="0"/>
              </a:spcAft>
              <a:buClr>
                <a:srgbClr val="000000"/>
              </a:buClr>
              <a:buSzPts val="1400"/>
              <a:buFont typeface="Arial"/>
              <a:buNone/>
              <a:tabLst/>
              <a:defRPr/>
            </a:pPr>
            <a:r>
              <a:rPr kumimoji="0" lang="de-CH" sz="1867" b="1" i="0" u="none" strike="noStrike" kern="0" cap="none" spc="0" normalizeH="0" baseline="0" noProof="0">
                <a:ln>
                  <a:noFill/>
                </a:ln>
                <a:solidFill>
                  <a:srgbClr val="000000"/>
                </a:solidFill>
                <a:effectLst/>
                <a:uLnTx/>
                <a:uFillTx/>
                <a:latin typeface="Calibri"/>
                <a:ea typeface="Calibri"/>
                <a:cs typeface="Calibri"/>
                <a:sym typeface="Calibri"/>
              </a:rPr>
              <a:t>Apache Kafka Integration</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402762" marR="0" lvl="0" indent="-380990" algn="l" defTabSz="914400" rtl="0" eaLnBrk="1" fontAlgn="auto" latinLnBrk="0" hangingPunct="1">
              <a:lnSpc>
                <a:spcPct val="90000"/>
              </a:lnSpc>
              <a:spcBef>
                <a:spcPts val="800"/>
              </a:spcBef>
              <a:spcAft>
                <a:spcPts val="0"/>
              </a:spcAft>
              <a:buClr>
                <a:srgbClr val="000000"/>
              </a:buClr>
              <a:buSzPts val="1200"/>
              <a:buFont typeface="Arial"/>
              <a:buChar char="•"/>
              <a:tabLst/>
              <a:defRPr/>
            </a:pPr>
            <a:r>
              <a:rPr kumimoji="0" lang="de-CH" sz="1600" b="0" i="0" u="sng" strike="noStrike" kern="0" cap="none" spc="0" normalizeH="0" baseline="0" noProof="0">
                <a:ln>
                  <a:noFill/>
                </a:ln>
                <a:solidFill>
                  <a:srgbClr val="0000FF"/>
                </a:solidFill>
                <a:effectLst/>
                <a:uLnTx/>
                <a:uFillTx/>
                <a:latin typeface="Calibri"/>
                <a:ea typeface="Calibri"/>
                <a:cs typeface="Calibri"/>
                <a:sym typeface="Calibri"/>
                <a:hlinkClick r:id="rId4"/>
              </a:rPr>
              <a:t>https://github.com/network-analytics/yang-kafka-integration</a:t>
            </a:r>
            <a:endParaRPr kumimoji="0" lang="de-CH" sz="1600" b="0" i="0" u="sng" strike="noStrike" kern="0" cap="none" spc="0" normalizeH="0" baseline="0" noProof="0">
              <a:ln>
                <a:noFill/>
              </a:ln>
              <a:solidFill>
                <a:srgbClr val="0000FF"/>
              </a:solidFill>
              <a:effectLst/>
              <a:uLnTx/>
              <a:uFillTx/>
              <a:latin typeface="Calibri"/>
              <a:ea typeface="Calibri"/>
              <a:cs typeface="Calibri"/>
              <a:sym typeface="Calibri"/>
            </a:endParaRPr>
          </a:p>
          <a:p>
            <a:pPr marL="1045002" marR="0" lvl="1" indent="-435417" algn="l" defTabSz="914400" rtl="0" eaLnBrk="1" fontAlgn="auto" latinLnBrk="0" hangingPunct="1">
              <a:lnSpc>
                <a:spcPct val="90000"/>
              </a:lnSpc>
              <a:spcBef>
                <a:spcPts val="80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YANG Serializer</a:t>
            </a:r>
          </a:p>
          <a:p>
            <a:pPr marL="1045002" marR="0" lvl="1" indent="-435417" algn="l" defTabSz="914400" rtl="0" eaLnBrk="1" fontAlgn="auto" latinLnBrk="0" hangingPunct="1">
              <a:lnSpc>
                <a:spcPct val="90000"/>
              </a:lnSpc>
              <a:spcBef>
                <a:spcPts val="0"/>
              </a:spcBef>
              <a:spcAft>
                <a:spcPts val="0"/>
              </a:spcAft>
              <a:buClr>
                <a:srgbClr val="FF0000"/>
              </a:buClr>
              <a:buSzPts val="1200"/>
              <a:buFont typeface="Noto Sans Symbols"/>
              <a:buChar char="⮚"/>
              <a:tabLst/>
              <a:defRPr/>
            </a:pPr>
            <a:r>
              <a:rPr kumimoji="0" lang="de-CH" sz="1600" b="0" i="0" u="none" strike="noStrike" kern="0" cap="none" spc="0" normalizeH="0" baseline="0" noProof="0">
                <a:ln>
                  <a:noFill/>
                </a:ln>
                <a:solidFill>
                  <a:srgbClr val="FF0000"/>
                </a:solidFill>
                <a:effectLst/>
                <a:uLnTx/>
                <a:uFillTx/>
                <a:latin typeface="Calibri"/>
                <a:ea typeface="Calibri"/>
                <a:cs typeface="Calibri"/>
                <a:sym typeface="Calibri"/>
              </a:rPr>
              <a:t>YANG Schema Registry  Plugin</a:t>
            </a:r>
            <a:endParaRPr kumimoji="0" lang="de-CH" sz="3200" b="0" i="0" u="none" strike="noStrike" kern="0" cap="none" spc="0" normalizeH="0" baseline="0" noProof="0">
              <a:ln>
                <a:noFill/>
              </a:ln>
              <a:solidFill>
                <a:srgbClr val="000000"/>
              </a:solidFill>
              <a:effectLst/>
              <a:uLnTx/>
              <a:uFillTx/>
              <a:latin typeface="Calibri"/>
              <a:ea typeface="Calibri"/>
              <a:cs typeface="Calibri"/>
              <a:sym typeface="Calibri"/>
            </a:endParaRPr>
          </a:p>
          <a:p>
            <a:pPr marL="1045002" marR="0" lvl="1" indent="-435417" algn="l" defTabSz="914400" rtl="0" eaLnBrk="1" fontAlgn="auto" latinLnBrk="0" hangingPunct="1">
              <a:lnSpc>
                <a:spcPct val="90000"/>
              </a:lnSpc>
              <a:spcBef>
                <a:spcPts val="800"/>
              </a:spcBef>
              <a:spcAft>
                <a:spcPts val="0"/>
              </a:spcAft>
              <a:buClr>
                <a:srgbClr val="FF0000"/>
              </a:buClr>
              <a:buSzPts val="1200"/>
              <a:buFont typeface="Noto Sans Symbols"/>
              <a:buChar char="⮚"/>
              <a:tabLst/>
              <a:defRPr/>
            </a:pPr>
            <a:endParaRPr kumimoji="0" lang="de-CH" sz="3200" b="0" i="0" u="none" strike="noStrike" kern="0" cap="none" spc="0" normalizeH="0" baseline="0" noProof="0" dirty="0">
              <a:ln>
                <a:noFill/>
              </a:ln>
              <a:solidFill>
                <a:srgbClr val="000000"/>
              </a:solidFill>
              <a:effectLst/>
              <a:uLnTx/>
              <a:uFillTx/>
              <a:latin typeface="Calibri"/>
              <a:ea typeface="Calibri"/>
              <a:cs typeface="Calibri"/>
              <a:sym typeface="Calibri"/>
            </a:endParaRPr>
          </a:p>
        </p:txBody>
      </p:sp>
      <p:sp>
        <p:nvSpPr>
          <p:cNvPr id="5" name="Rectangle 4">
            <a:extLst>
              <a:ext uri="{FF2B5EF4-FFF2-40B4-BE49-F238E27FC236}">
                <a16:creationId xmlns:a16="http://schemas.microsoft.com/office/drawing/2014/main" id="{DBBE6207-FF75-CDAD-4EF3-22F20C97411F}"/>
              </a:ext>
            </a:extLst>
          </p:cNvPr>
          <p:cNvSpPr/>
          <p:nvPr/>
        </p:nvSpPr>
        <p:spPr>
          <a:xfrm>
            <a:off x="11450426" y="0"/>
            <a:ext cx="741575" cy="6858000"/>
          </a:xfrm>
          <a:prstGeom prst="rect">
            <a:avLst/>
          </a:prstGeom>
          <a:solidFill>
            <a:srgbClr val="A7A7A7">
              <a:lumMod val="60000"/>
              <a:lumOff val="40000"/>
            </a:srgbClr>
          </a:solidFill>
          <a:ln w="25400" cap="flat" cmpd="sng" algn="ctr">
            <a:noFill/>
            <a:prstDash val="solid"/>
          </a:ln>
          <a:effectLst/>
        </p:spPr>
        <p:txBody>
          <a:bodyPr rtlCol="0" anchor="ctr"/>
          <a:lstStyle/>
          <a:p>
            <a:pPr marL="0" marR="0" lvl="0" indent="0" algn="ctr" defTabSz="1219170" eaLnBrk="1" fontAlgn="auto" latinLnBrk="0" hangingPunct="1">
              <a:lnSpc>
                <a:spcPct val="100000"/>
              </a:lnSpc>
              <a:spcBef>
                <a:spcPts val="0"/>
              </a:spcBef>
              <a:spcAft>
                <a:spcPts val="0"/>
              </a:spcAft>
              <a:buClr>
                <a:srgbClr val="000000"/>
              </a:buClr>
              <a:buSzTx/>
              <a:buFontTx/>
              <a:buNone/>
              <a:tabLst/>
              <a:defRPr/>
            </a:pPr>
            <a:endParaRPr kumimoji="0" lang="de-CH" sz="1867" b="0" i="0" u="none" strike="noStrike" kern="0" cap="none" spc="0" normalizeH="0" baseline="0" noProof="0">
              <a:ln>
                <a:noFill/>
              </a:ln>
              <a:solidFill>
                <a:srgbClr val="FFFFFF"/>
              </a:solidFill>
              <a:effectLst/>
              <a:uLnTx/>
              <a:uFillTx/>
              <a:latin typeface="Arial"/>
              <a:ea typeface="+mn-ea"/>
              <a:cs typeface="+mn-cs"/>
              <a:sym typeface="Arial"/>
            </a:endParaRPr>
          </a:p>
        </p:txBody>
      </p:sp>
      <p:sp>
        <p:nvSpPr>
          <p:cNvPr id="6" name="TextBox 5">
            <a:extLst>
              <a:ext uri="{FF2B5EF4-FFF2-40B4-BE49-F238E27FC236}">
                <a16:creationId xmlns:a16="http://schemas.microsoft.com/office/drawing/2014/main" id="{4185644A-FEF8-45C4-F4EF-F94DFA48491A}"/>
              </a:ext>
            </a:extLst>
          </p:cNvPr>
          <p:cNvSpPr txBox="1"/>
          <p:nvPr/>
        </p:nvSpPr>
        <p:spPr>
          <a:xfrm rot="5400000">
            <a:off x="8751239" y="2855495"/>
            <a:ext cx="6096000" cy="666786"/>
          </a:xfrm>
          <a:prstGeom prst="rect">
            <a:avLst/>
          </a:prstGeom>
          <a:noFill/>
        </p:spPr>
        <p:txBody>
          <a:bodyPr wrap="square">
            <a:spAutoFit/>
          </a:bodyPr>
          <a:lstStyle/>
          <a:p>
            <a:pPr defTabSz="1219170">
              <a:buClr>
                <a:srgbClr val="000000"/>
              </a:buClr>
            </a:pPr>
            <a:r>
              <a:rPr lang="en" sz="3733" kern="0" dirty="0">
                <a:solidFill>
                  <a:srgbClr val="FFFFFF"/>
                </a:solidFill>
                <a:latin typeface="Calibri"/>
                <a:ea typeface="Calibri"/>
                <a:cs typeface="Calibri"/>
                <a:sym typeface="Calibri"/>
              </a:rPr>
              <a:t>NMOP &amp; NETCONF WG</a:t>
            </a:r>
            <a:endParaRPr lang="de-CH" sz="3733" kern="0" dirty="0">
              <a:solidFill>
                <a:srgbClr val="FFFFFF"/>
              </a:solidFill>
              <a:latin typeface="Arial"/>
              <a:cs typeface="Arial"/>
              <a:sym typeface="Arial"/>
            </a:endParaRPr>
          </a:p>
        </p:txBody>
      </p:sp>
      <p:pic>
        <p:nvPicPr>
          <p:cNvPr id="7" name="Picture 6">
            <a:extLst>
              <a:ext uri="{FF2B5EF4-FFF2-40B4-BE49-F238E27FC236}">
                <a16:creationId xmlns:a16="http://schemas.microsoft.com/office/drawing/2014/main" id="{13306C57-9814-39FB-7E6C-0AB11C229B52}"/>
              </a:ext>
            </a:extLst>
          </p:cNvPr>
          <p:cNvPicPr>
            <a:picLocks noChangeAspect="1"/>
          </p:cNvPicPr>
          <p:nvPr/>
        </p:nvPicPr>
        <p:blipFill>
          <a:blip r:embed="rId5"/>
          <a:stretch>
            <a:fillRect/>
          </a:stretch>
        </p:blipFill>
        <p:spPr>
          <a:xfrm>
            <a:off x="5289717" y="3770708"/>
            <a:ext cx="4068267" cy="2774616"/>
          </a:xfrm>
          <a:prstGeom prst="rect">
            <a:avLst/>
          </a:prstGeom>
        </p:spPr>
      </p:pic>
      <p:pic>
        <p:nvPicPr>
          <p:cNvPr id="8" name="Picture 7">
            <a:extLst>
              <a:ext uri="{FF2B5EF4-FFF2-40B4-BE49-F238E27FC236}">
                <a16:creationId xmlns:a16="http://schemas.microsoft.com/office/drawing/2014/main" id="{915349E0-8600-DAE8-2542-A4E568335E0B}"/>
              </a:ext>
            </a:extLst>
          </p:cNvPr>
          <p:cNvPicPr>
            <a:picLocks noChangeAspect="1"/>
          </p:cNvPicPr>
          <p:nvPr/>
        </p:nvPicPr>
        <p:blipFill>
          <a:blip r:embed="rId6"/>
          <a:stretch>
            <a:fillRect/>
          </a:stretch>
        </p:blipFill>
        <p:spPr>
          <a:xfrm>
            <a:off x="7513923" y="3197858"/>
            <a:ext cx="3372477" cy="2922161"/>
          </a:xfrm>
          <a:prstGeom prst="rect">
            <a:avLst/>
          </a:prstGeom>
        </p:spPr>
      </p:pic>
      <p:pic>
        <p:nvPicPr>
          <p:cNvPr id="9" name="Picture 8">
            <a:extLst>
              <a:ext uri="{FF2B5EF4-FFF2-40B4-BE49-F238E27FC236}">
                <a16:creationId xmlns:a16="http://schemas.microsoft.com/office/drawing/2014/main" id="{5F64DED9-A0FA-2B77-E08C-52DEA421715B}"/>
              </a:ext>
            </a:extLst>
          </p:cNvPr>
          <p:cNvPicPr>
            <a:picLocks noChangeAspect="1"/>
          </p:cNvPicPr>
          <p:nvPr/>
        </p:nvPicPr>
        <p:blipFill>
          <a:blip r:embed="rId7"/>
          <a:stretch>
            <a:fillRect/>
          </a:stretch>
        </p:blipFill>
        <p:spPr>
          <a:xfrm>
            <a:off x="5299200" y="1551390"/>
            <a:ext cx="5587200" cy="1512717"/>
          </a:xfrm>
          <a:prstGeom prst="rect">
            <a:avLst/>
          </a:prstGeom>
        </p:spPr>
      </p:pic>
      <p:sp>
        <p:nvSpPr>
          <p:cNvPr id="10" name="Google Shape;1616;p55">
            <a:extLst>
              <a:ext uri="{FF2B5EF4-FFF2-40B4-BE49-F238E27FC236}">
                <a16:creationId xmlns:a16="http://schemas.microsoft.com/office/drawing/2014/main" id="{E2D59081-FE86-12E0-7942-210155A66F8B}"/>
              </a:ext>
            </a:extLst>
          </p:cNvPr>
          <p:cNvSpPr txBox="1">
            <a:spLocks/>
          </p:cNvSpPr>
          <p:nvPr/>
        </p:nvSpPr>
        <p:spPr>
          <a:xfrm>
            <a:off x="838200" y="75199"/>
            <a:ext cx="10515600" cy="1325563"/>
          </a:xfrm>
          <a:prstGeom prst="rect">
            <a:avLst/>
          </a:prstGeom>
          <a:noFill/>
          <a:ln>
            <a:noFill/>
          </a:ln>
        </p:spPr>
        <p:txBody>
          <a:bodyPr spcFirstLastPara="1" wrap="square" lIns="121900" tIns="60933" rIns="121900" bIns="60933"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0"/>
              </a:spcBef>
              <a:spcAft>
                <a:spcPts val="0"/>
              </a:spcAft>
              <a:buClr>
                <a:srgbClr val="000000"/>
              </a:buClr>
              <a:buSzPts val="2400"/>
              <a:buFont typeface="Calibri"/>
              <a:buNone/>
              <a:tabLst/>
              <a:defRPr/>
            </a:pPr>
            <a:r>
              <a:rPr kumimoji="0" lang="de-CH" sz="3200" b="1" i="0" u="none" strike="noStrike" kern="0" cap="none" spc="0" normalizeH="0" baseline="0" noProof="0" dirty="0">
                <a:ln>
                  <a:noFill/>
                </a:ln>
                <a:solidFill>
                  <a:srgbClr val="000000"/>
                </a:solidFill>
                <a:effectLst/>
                <a:uLnTx/>
                <a:uFillTx/>
                <a:latin typeface="Calibri"/>
                <a:ea typeface="Calibri"/>
                <a:cs typeface="Calibri"/>
                <a:sym typeface="Calibri"/>
              </a:rPr>
              <a:t>IETF 123 Hackathon</a:t>
            </a:r>
            <a:br>
              <a:rPr kumimoji="0" lang="de-CH" sz="4000" b="0" i="0" u="none" strike="noStrike" kern="0" cap="none" spc="0" normalizeH="0" baseline="0" noProof="0" dirty="0">
                <a:ln>
                  <a:noFill/>
                </a:ln>
                <a:solidFill>
                  <a:srgbClr val="000000"/>
                </a:solidFill>
                <a:effectLst/>
                <a:uLnTx/>
                <a:uFillTx/>
                <a:latin typeface="Calibri"/>
                <a:ea typeface="Calibri"/>
                <a:cs typeface="Calibri"/>
                <a:sym typeface="Calibri"/>
              </a:rPr>
            </a:br>
            <a:r>
              <a:rPr kumimoji="0" lang="de-CH" sz="2800" b="0" i="0" u="none" strike="noStrike" kern="0" cap="none" spc="0" normalizeH="0" baseline="0" noProof="0" dirty="0" err="1">
                <a:ln>
                  <a:noFill/>
                </a:ln>
                <a:solidFill>
                  <a:srgbClr val="AEABAB"/>
                </a:solidFill>
                <a:effectLst/>
                <a:uLnTx/>
                <a:uFillTx/>
                <a:latin typeface="Calibri"/>
                <a:ea typeface="Calibri"/>
                <a:cs typeface="Calibri"/>
                <a:sym typeface="Calibri"/>
              </a:rPr>
              <a:t>Repositories</a:t>
            </a:r>
            <a:endParaRPr kumimoji="0" lang="de-CH" sz="2700" b="0" i="0" u="none" strike="noStrike" kern="0" cap="none" spc="0" normalizeH="0" baseline="0" noProof="0" dirty="0">
              <a:ln>
                <a:noFill/>
              </a:ln>
              <a:solidFill>
                <a:srgbClr val="AEABAB"/>
              </a:solidFill>
              <a:effectLst/>
              <a:uLnTx/>
              <a:uFillTx/>
              <a:latin typeface="Calibri"/>
              <a:ea typeface="Calibri"/>
              <a:cs typeface="Calibri"/>
              <a:sym typeface="Calibri"/>
            </a:endParaRPr>
          </a:p>
        </p:txBody>
      </p:sp>
    </p:spTree>
    <p:extLst>
      <p:ext uri="{BB962C8B-B14F-4D97-AF65-F5344CB8AC3E}">
        <p14:creationId xmlns:p14="http://schemas.microsoft.com/office/powerpoint/2010/main" val="1014424318"/>
      </p:ext>
    </p:extLst>
  </p:cSld>
  <p:clrMapOvr>
    <a:masterClrMapping/>
  </p:clrMapOvr>
  <p:transition spd="slow">
    <p:push dir="u"/>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690665C-8566-4537-9D7A-7F19909CBCF1}"/>
              </a:ext>
            </a:extLst>
          </p:cNvPr>
          <p:cNvSpPr>
            <a:spLocks noGrp="1"/>
          </p:cNvSpPr>
          <p:nvPr>
            <p:ph type="sldNum" sz="quarter" idx="12"/>
          </p:nvPr>
        </p:nvSpPr>
        <p:spPr/>
        <p:txBody>
          <a:bodyPr/>
          <a:lstStyle/>
          <a:p>
            <a:fld id="{8FF9B0DE-3FEB-4AA0-B465-B80EF7C1333D}" type="slidenum">
              <a:rPr lang="de-CH" smtClean="0"/>
              <a:pPr/>
              <a:t>28</a:t>
            </a:fld>
            <a:endParaRPr lang="de-CH" dirty="0"/>
          </a:p>
        </p:txBody>
      </p:sp>
      <p:sp>
        <p:nvSpPr>
          <p:cNvPr id="2" name="Google Shape;1616;p55">
            <a:extLst>
              <a:ext uri="{FF2B5EF4-FFF2-40B4-BE49-F238E27FC236}">
                <a16:creationId xmlns:a16="http://schemas.microsoft.com/office/drawing/2014/main" id="{F6C4363A-59AB-204D-F644-40C34B889F30}"/>
              </a:ext>
            </a:extLst>
          </p:cNvPr>
          <p:cNvSpPr txBox="1">
            <a:spLocks/>
          </p:cNvSpPr>
          <p:nvPr/>
        </p:nvSpPr>
        <p:spPr>
          <a:xfrm>
            <a:off x="838200" y="28430"/>
            <a:ext cx="10515600" cy="1325563"/>
          </a:xfrm>
          <a:prstGeom prst="rect">
            <a:avLst/>
          </a:prstGeom>
          <a:noFill/>
          <a:ln>
            <a:noFill/>
          </a:ln>
        </p:spPr>
        <p:txBody>
          <a:bodyPr spcFirstLastPara="1" wrap="square" lIns="121900" tIns="60933" rIns="121900" bIns="60933"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marL="0" marR="0" lvl="0" indent="0" algn="l" defTabSz="914400" rtl="0" eaLnBrk="1" fontAlgn="auto" latinLnBrk="0" hangingPunct="1">
              <a:lnSpc>
                <a:spcPct val="90000"/>
              </a:lnSpc>
              <a:spcBef>
                <a:spcPts val="0"/>
              </a:spcBef>
              <a:spcAft>
                <a:spcPts val="0"/>
              </a:spcAft>
              <a:buClr>
                <a:srgbClr val="000000"/>
              </a:buClr>
              <a:buSzPts val="2400"/>
              <a:buFont typeface="Calibri"/>
              <a:buNone/>
              <a:tabLst/>
              <a:defRPr/>
            </a:pPr>
            <a:r>
              <a:rPr kumimoji="0" lang="de-CH" sz="3200" b="1" i="0" u="none" strike="noStrike" kern="0" cap="none" spc="0" normalizeH="0" baseline="0" noProof="0" dirty="0">
                <a:ln>
                  <a:noFill/>
                </a:ln>
                <a:solidFill>
                  <a:srgbClr val="000000"/>
                </a:solidFill>
                <a:effectLst/>
                <a:uLnTx/>
                <a:uFillTx/>
                <a:latin typeface="Calibri"/>
                <a:ea typeface="Calibri"/>
                <a:cs typeface="Calibri"/>
                <a:sym typeface="Calibri"/>
              </a:rPr>
              <a:t>YANG-Push Implementation Status</a:t>
            </a:r>
            <a:br>
              <a:rPr kumimoji="0" lang="de-CH" sz="4000" b="0" i="0" u="none" strike="noStrike" kern="0" cap="none" spc="0" normalizeH="0" baseline="0" noProof="0" dirty="0">
                <a:ln>
                  <a:noFill/>
                </a:ln>
                <a:solidFill>
                  <a:srgbClr val="000000"/>
                </a:solidFill>
                <a:effectLst/>
                <a:uLnTx/>
                <a:uFillTx/>
                <a:latin typeface="Calibri"/>
                <a:ea typeface="Calibri"/>
                <a:cs typeface="Calibri"/>
                <a:sym typeface="Calibri"/>
              </a:rPr>
            </a:br>
            <a:r>
              <a:rPr kumimoji="0" lang="de-CH" sz="2800" b="0" i="0" u="none" strike="noStrike" kern="0" cap="none" spc="0" normalizeH="0" baseline="0" noProof="0" dirty="0">
                <a:ln>
                  <a:noFill/>
                </a:ln>
                <a:solidFill>
                  <a:srgbClr val="AEABAB"/>
                </a:solidFill>
                <a:effectLst/>
                <a:uLnTx/>
                <a:uFillTx/>
                <a:latin typeface="Calibri"/>
                <a:ea typeface="Calibri"/>
                <a:cs typeface="Calibri"/>
                <a:sym typeface="Calibri"/>
              </a:rPr>
              <a:t>IETF 123 – MVP 1</a:t>
            </a:r>
            <a:endParaRPr kumimoji="0" lang="de-CH" sz="2700" b="0" i="0" u="none" strike="noStrike" kern="0" cap="none" spc="0" normalizeH="0" baseline="0" noProof="0" dirty="0">
              <a:ln>
                <a:noFill/>
              </a:ln>
              <a:solidFill>
                <a:srgbClr val="AEABAB"/>
              </a:solidFill>
              <a:effectLst/>
              <a:uLnTx/>
              <a:uFillTx/>
              <a:latin typeface="Calibri"/>
              <a:ea typeface="Calibri"/>
              <a:cs typeface="Calibri"/>
              <a:sym typeface="Calibri"/>
            </a:endParaRPr>
          </a:p>
        </p:txBody>
      </p:sp>
      <p:graphicFrame>
        <p:nvGraphicFramePr>
          <p:cNvPr id="4" name="Google Shape;1617;p55">
            <a:extLst>
              <a:ext uri="{FF2B5EF4-FFF2-40B4-BE49-F238E27FC236}">
                <a16:creationId xmlns:a16="http://schemas.microsoft.com/office/drawing/2014/main" id="{BFF89E93-672F-4460-985C-558C960BAA9E}"/>
              </a:ext>
            </a:extLst>
          </p:cNvPr>
          <p:cNvGraphicFramePr/>
          <p:nvPr/>
        </p:nvGraphicFramePr>
        <p:xfrm>
          <a:off x="942395" y="1802656"/>
          <a:ext cx="8856400" cy="4013330"/>
        </p:xfrm>
        <a:graphic>
          <a:graphicData uri="http://schemas.openxmlformats.org/drawingml/2006/table">
            <a:tbl>
              <a:tblPr>
                <a:noFill/>
              </a:tblPr>
              <a:tblGrid>
                <a:gridCol w="4631173">
                  <a:extLst>
                    <a:ext uri="{9D8B030D-6E8A-4147-A177-3AD203B41FA5}">
                      <a16:colId xmlns:a16="http://schemas.microsoft.com/office/drawing/2014/main" val="20000"/>
                    </a:ext>
                  </a:extLst>
                </a:gridCol>
                <a:gridCol w="927885">
                  <a:extLst>
                    <a:ext uri="{9D8B030D-6E8A-4147-A177-3AD203B41FA5}">
                      <a16:colId xmlns:a16="http://schemas.microsoft.com/office/drawing/2014/main" val="20001"/>
                    </a:ext>
                  </a:extLst>
                </a:gridCol>
                <a:gridCol w="795331">
                  <a:extLst>
                    <a:ext uri="{9D8B030D-6E8A-4147-A177-3AD203B41FA5}">
                      <a16:colId xmlns:a16="http://schemas.microsoft.com/office/drawing/2014/main" val="20002"/>
                    </a:ext>
                  </a:extLst>
                </a:gridCol>
                <a:gridCol w="795331">
                  <a:extLst>
                    <a:ext uri="{9D8B030D-6E8A-4147-A177-3AD203B41FA5}">
                      <a16:colId xmlns:a16="http://schemas.microsoft.com/office/drawing/2014/main" val="3717512912"/>
                    </a:ext>
                  </a:extLst>
                </a:gridCol>
                <a:gridCol w="853340">
                  <a:extLst>
                    <a:ext uri="{9D8B030D-6E8A-4147-A177-3AD203B41FA5}">
                      <a16:colId xmlns:a16="http://schemas.microsoft.com/office/drawing/2014/main" val="20003"/>
                    </a:ext>
                  </a:extLst>
                </a:gridCol>
                <a:gridCol w="853340">
                  <a:extLst>
                    <a:ext uri="{9D8B030D-6E8A-4147-A177-3AD203B41FA5}">
                      <a16:colId xmlns:a16="http://schemas.microsoft.com/office/drawing/2014/main" val="20004"/>
                    </a:ext>
                  </a:extLst>
                </a:gridCol>
              </a:tblGrid>
              <a:tr h="647000">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l" rtl="0">
                        <a:spcBef>
                          <a:spcPts val="0"/>
                        </a:spcBef>
                        <a:spcAft>
                          <a:spcPts val="0"/>
                        </a:spcAft>
                        <a:buNone/>
                      </a:pP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b="1" u="none" strike="noStrike" cap="none">
                          <a:latin typeface="Calibri"/>
                          <a:ea typeface="Calibri"/>
                          <a:cs typeface="Calibri"/>
                          <a:sym typeface="Calibri"/>
                        </a:rPr>
                        <a:t>6WIND</a:t>
                      </a:r>
                      <a:br>
                        <a:rPr lang="en" sz="1700" b="1" u="none" strike="noStrike" cap="none">
                          <a:latin typeface="Calibri"/>
                          <a:ea typeface="Calibri"/>
                          <a:cs typeface="Calibri"/>
                          <a:sym typeface="Calibri"/>
                        </a:rPr>
                      </a:br>
                      <a:r>
                        <a:rPr lang="en" sz="1700" b="1" u="none" strike="noStrike" cap="none">
                          <a:latin typeface="Calibri"/>
                          <a:ea typeface="Calibri"/>
                          <a:cs typeface="Calibri"/>
                          <a:sym typeface="Calibri"/>
                        </a:rPr>
                        <a:t>VSR</a:t>
                      </a:r>
                      <a:endParaRPr sz="1700" b="1"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b="1" u="none" strike="noStrike" cap="none" dirty="0">
                          <a:latin typeface="Calibri"/>
                          <a:ea typeface="Calibri"/>
                          <a:cs typeface="Calibri"/>
                          <a:sym typeface="Calibri"/>
                        </a:rPr>
                        <a:t>Huawei NE</a:t>
                      </a:r>
                      <a:endParaRPr sz="1700" b="1"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de-CH" sz="1700" b="1" i="0" u="none" strike="noStrike" cap="none" dirty="0">
                          <a:solidFill>
                            <a:srgbClr val="000000"/>
                          </a:solidFill>
                          <a:latin typeface="Calibri"/>
                          <a:ea typeface="Calibri"/>
                          <a:cs typeface="Calibri"/>
                          <a:sym typeface="Calibri"/>
                        </a:rPr>
                        <a:t>Huawei MA</a:t>
                      </a:r>
                      <a:endParaRPr sz="1700" b="1"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b="1" u="none" strike="noStrike" cap="none">
                          <a:latin typeface="Calibri"/>
                          <a:ea typeface="Calibri"/>
                          <a:cs typeface="Calibri"/>
                          <a:sym typeface="Calibri"/>
                        </a:rPr>
                        <a:t>Cisco</a:t>
                      </a:r>
                      <a:br>
                        <a:rPr lang="en" sz="1700" b="1" u="none" strike="noStrike" cap="none">
                          <a:latin typeface="Calibri"/>
                          <a:ea typeface="Calibri"/>
                          <a:cs typeface="Calibri"/>
                          <a:sym typeface="Calibri"/>
                        </a:rPr>
                      </a:br>
                      <a:r>
                        <a:rPr lang="en" sz="1700" b="1" u="none" strike="noStrike" cap="none">
                          <a:latin typeface="Calibri"/>
                          <a:ea typeface="Calibri"/>
                          <a:cs typeface="Calibri"/>
                          <a:sym typeface="Calibri"/>
                        </a:rPr>
                        <a:t>IOS XR</a:t>
                      </a:r>
                      <a:endParaRPr sz="1700" b="1"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b="1" i="0" u="none" strike="noStrike" cap="none">
                          <a:solidFill>
                            <a:srgbClr val="000000"/>
                          </a:solidFill>
                          <a:latin typeface="Calibri"/>
                          <a:ea typeface="Calibri"/>
                          <a:cs typeface="Calibri"/>
                          <a:sym typeface="Calibri"/>
                        </a:rPr>
                        <a:t>Open-Source</a:t>
                      </a:r>
                      <a:endParaRPr sz="1700"/>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0"/>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dirty="0">
                          <a:latin typeface="Calibri"/>
                          <a:ea typeface="Calibri"/>
                          <a:cs typeface="Calibri"/>
                          <a:sym typeface="Calibri"/>
                        </a:rPr>
                        <a:t>RFC 8639 YANG-Push Subscription</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endParaRPr sz="1700" b="0" i="0" u="none" strike="noStrike" cap="none">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1"/>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a:latin typeface="Calibri"/>
                          <a:ea typeface="Calibri"/>
                          <a:cs typeface="Calibri"/>
                          <a:sym typeface="Calibri"/>
                        </a:rPr>
                        <a:t>RFC 8641 YANG-Push Notification</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r>
                        <a:rPr lang="de-CH" sz="1700" b="0" i="0" u="none" strike="noStrike" cap="none" dirty="0">
                          <a:solidFill>
                            <a:schemeClr val="tx1"/>
                          </a:solidFill>
                          <a:latin typeface="Calibri"/>
                          <a:ea typeface="Calibri"/>
                          <a:cs typeface="Calibri"/>
                          <a:sym typeface="Calibri"/>
                        </a:rPr>
                        <a:t>P</a:t>
                      </a:r>
                      <a:endParaRPr lang="de-CH" sz="1700" b="0" i="0" u="none" strike="noStrike" cap="none" dirty="0">
                        <a:solidFill>
                          <a:schemeClr val="tx1"/>
                        </a:solidFill>
                        <a:latin typeface="Calibri"/>
                        <a:ea typeface="Calibri"/>
                        <a:cs typeface="Calibri"/>
                        <a:sym typeface="Arial"/>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lnSpc>
                          <a:spcPct val="100000"/>
                        </a:lnSpc>
                        <a:spcBef>
                          <a:spcPts val="0"/>
                        </a:spcBef>
                        <a:spcAft>
                          <a:spcPts val="0"/>
                        </a:spcAft>
                        <a:buClr>
                          <a:schemeClr val="dk1"/>
                        </a:buClr>
                        <a:buSzPts val="1400"/>
                        <a:buFont typeface="Calibri"/>
                        <a:buNone/>
                      </a:pPr>
                      <a:endParaRPr sz="1700" b="0" i="0" u="none" strike="noStrike" cap="none">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2"/>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dirty="0">
                          <a:solidFill>
                            <a:schemeClr val="dk1"/>
                          </a:solidFill>
                          <a:latin typeface="Calibri"/>
                          <a:ea typeface="Calibri"/>
                          <a:cs typeface="Calibri"/>
                          <a:sym typeface="Calibri"/>
                        </a:rPr>
                        <a:t>draft-ietf-netconf-udp-notif</a:t>
                      </a:r>
                      <a:endParaRPr sz="1700" u="none" strike="noStrike" cap="none" dirty="0">
                        <a:solidFill>
                          <a:schemeClr val="dk1"/>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a:latin typeface="Calibri"/>
                          <a:ea typeface="Calibri"/>
                          <a:cs typeface="Calibri"/>
                          <a:sym typeface="Calibri"/>
                        </a:rPr>
                        <a:t>✔</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a:latin typeface="Calibri"/>
                          <a:ea typeface="Calibri"/>
                          <a:cs typeface="Calibri"/>
                          <a:sym typeface="Calibri"/>
                        </a:rPr>
                        <a:t>✔</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3"/>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a:solidFill>
                            <a:schemeClr val="dk1"/>
                          </a:solidFill>
                          <a:latin typeface="Calibri"/>
                          <a:ea typeface="Calibri"/>
                          <a:cs typeface="Calibri"/>
                          <a:sym typeface="Calibri"/>
                        </a:rPr>
                        <a:t>draft-ietf-netconf-yang-notifications-versioning</a:t>
                      </a:r>
                      <a:endParaRPr sz="1700" u="none" strike="noStrike" cap="none">
                        <a:solidFill>
                          <a:schemeClr val="dk1"/>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a:latin typeface="Calibri"/>
                          <a:ea typeface="Calibri"/>
                          <a:cs typeface="Calibri"/>
                          <a:sym typeface="Calibri"/>
                        </a:rPr>
                        <a:t>✔</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lnSpc>
                          <a:spcPct val="100000"/>
                        </a:lnSpc>
                        <a:spcBef>
                          <a:spcPts val="0"/>
                        </a:spcBef>
                        <a:spcAft>
                          <a:spcPts val="0"/>
                        </a:spcAft>
                        <a:buClr>
                          <a:schemeClr val="dk1"/>
                        </a:buClr>
                        <a:buSzPts val="1400"/>
                        <a:buFont typeface="Calibri"/>
                        <a:buNone/>
                      </a:pPr>
                      <a:endParaRPr sz="1700" b="0" i="0" u="none" strike="noStrike" cap="none" dirty="0">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4"/>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dirty="0">
                          <a:solidFill>
                            <a:schemeClr val="dk1"/>
                          </a:solidFill>
                          <a:latin typeface="Calibri"/>
                          <a:ea typeface="Calibri"/>
                          <a:cs typeface="Calibri"/>
                          <a:sym typeface="Calibri"/>
                        </a:rPr>
                        <a:t>draft-tgraf-netconf-notif-sequencing</a:t>
                      </a:r>
                      <a:endParaRPr sz="1700" u="none" strike="noStrike" cap="none" dirty="0">
                        <a:solidFill>
                          <a:schemeClr val="dk1"/>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lnSpc>
                          <a:spcPct val="100000"/>
                        </a:lnSpc>
                        <a:spcBef>
                          <a:spcPts val="0"/>
                        </a:spcBef>
                        <a:spcAft>
                          <a:spcPts val="0"/>
                        </a:spcAft>
                        <a:buClr>
                          <a:schemeClr val="dk1"/>
                        </a:buClr>
                        <a:buSzPts val="1400"/>
                        <a:buFont typeface="Calibri"/>
                        <a:buNone/>
                      </a:pPr>
                      <a:endParaRPr sz="1700" b="0" i="0" u="none" strike="noStrike" cap="none" dirty="0">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5"/>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de-CH" sz="1700" u="none" strike="noStrike" cap="none" dirty="0">
                          <a:solidFill>
                            <a:schemeClr val="dk1"/>
                          </a:solidFill>
                          <a:latin typeface="Calibri"/>
                          <a:ea typeface="Calibri"/>
                          <a:cs typeface="Calibri"/>
                          <a:sym typeface="Calibri"/>
                        </a:rPr>
                        <a:t>draft-</a:t>
                      </a:r>
                      <a:r>
                        <a:rPr lang="de-CH" sz="1700" u="none" strike="noStrike" cap="none" dirty="0" err="1">
                          <a:solidFill>
                            <a:schemeClr val="dk1"/>
                          </a:solidFill>
                          <a:latin typeface="Calibri"/>
                          <a:ea typeface="Calibri"/>
                          <a:cs typeface="Calibri"/>
                          <a:sym typeface="Calibri"/>
                        </a:rPr>
                        <a:t>tgraf</a:t>
                      </a:r>
                      <a:r>
                        <a:rPr lang="de-CH" sz="1700" u="none" strike="noStrike" cap="none" dirty="0">
                          <a:solidFill>
                            <a:schemeClr val="dk1"/>
                          </a:solidFill>
                          <a:latin typeface="Calibri"/>
                          <a:ea typeface="Calibri"/>
                          <a:cs typeface="Calibri"/>
                          <a:sym typeface="Calibri"/>
                        </a:rPr>
                        <a:t>-netconf-</a:t>
                      </a:r>
                      <a:r>
                        <a:rPr lang="de-CH" sz="1700" u="none" strike="noStrike" cap="none" dirty="0" err="1">
                          <a:solidFill>
                            <a:schemeClr val="dk1"/>
                          </a:solidFill>
                          <a:latin typeface="Calibri"/>
                          <a:ea typeface="Calibri"/>
                          <a:cs typeface="Calibri"/>
                          <a:sym typeface="Calibri"/>
                        </a:rPr>
                        <a:t>yang</a:t>
                      </a:r>
                      <a:r>
                        <a:rPr lang="de-CH" sz="1700" u="none" strike="noStrike" cap="none" dirty="0">
                          <a:solidFill>
                            <a:schemeClr val="dk1"/>
                          </a:solidFill>
                          <a:latin typeface="Calibri"/>
                          <a:ea typeface="Calibri"/>
                          <a:cs typeface="Calibri"/>
                          <a:sym typeface="Calibri"/>
                        </a:rPr>
                        <a:t>-push-observation-time</a:t>
                      </a:r>
                      <a:endParaRPr lang="de-CH" sz="1700" dirty="0"/>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a:latin typeface="Calibri"/>
                          <a:ea typeface="Calibri"/>
                          <a:cs typeface="Calibri"/>
                          <a:sym typeface="Calibri"/>
                        </a:rPr>
                        <a:t>✔</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lnSpc>
                          <a:spcPct val="100000"/>
                        </a:lnSpc>
                        <a:spcBef>
                          <a:spcPts val="0"/>
                        </a:spcBef>
                        <a:spcAft>
                          <a:spcPts val="0"/>
                        </a:spcAft>
                        <a:buClr>
                          <a:schemeClr val="dk1"/>
                        </a:buClr>
                        <a:buSzPts val="1400"/>
                        <a:buFont typeface="Calibri"/>
                        <a:buNone/>
                      </a:pPr>
                      <a:endParaRPr sz="1700" b="0" i="0" u="none" strike="noStrike" cap="none" dirty="0">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6"/>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lnSpc>
                          <a:spcPct val="100000"/>
                        </a:lnSpc>
                        <a:spcBef>
                          <a:spcPts val="0"/>
                        </a:spcBef>
                        <a:spcAft>
                          <a:spcPts val="0"/>
                        </a:spcAft>
                        <a:buClr>
                          <a:schemeClr val="dk1"/>
                        </a:buClr>
                        <a:buSzPts val="1400"/>
                        <a:buFont typeface="Calibri"/>
                        <a:buNone/>
                      </a:pPr>
                      <a:r>
                        <a:rPr lang="en" sz="1700" u="none" strike="noStrike" cap="none" dirty="0">
                          <a:solidFill>
                            <a:schemeClr val="dk1"/>
                          </a:solidFill>
                          <a:latin typeface="Calibri"/>
                          <a:ea typeface="Calibri"/>
                          <a:cs typeface="Calibri"/>
                          <a:sym typeface="Calibri"/>
                        </a:rPr>
                        <a:t>RFC 8525 YANG Library</a:t>
                      </a:r>
                      <a:endParaRPr sz="1700" dirty="0"/>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a:latin typeface="Calibri"/>
                          <a:ea typeface="Calibri"/>
                          <a:cs typeface="Calibri"/>
                          <a:sym typeface="Calibri"/>
                        </a:rPr>
                        <a:t>✔</a:t>
                      </a:r>
                      <a:endParaRPr sz="1700" b="0" i="0" u="none" strike="noStrike" cap="none">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8"/>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a:solidFill>
                            <a:schemeClr val="dk1"/>
                          </a:solidFill>
                          <a:latin typeface="Calibri"/>
                          <a:ea typeface="Calibri"/>
                          <a:cs typeface="Calibri"/>
                          <a:sym typeface="Calibri"/>
                        </a:rPr>
                        <a:t>draft-ietf-netconf-yang-library-augmentation</a:t>
                      </a:r>
                      <a:endParaRPr sz="1700"/>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sz="1700" u="none" strike="noStrike" cap="none" dirty="0">
                          <a:solidFill>
                            <a:srgbClr val="92D050"/>
                          </a:solidFill>
                          <a:latin typeface="Calibri"/>
                          <a:ea typeface="Calibri"/>
                          <a:cs typeface="Calibri"/>
                          <a:sym typeface="Calibri"/>
                        </a:rPr>
                        <a:t>✔</a:t>
                      </a:r>
                      <a:endParaRPr lang="en" sz="1700" b="0" i="0" u="none" strike="noStrike" cap="none" dirty="0">
                        <a:solidFill>
                          <a:srgbClr val="92D05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09"/>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a:solidFill>
                            <a:schemeClr val="dk1"/>
                          </a:solidFill>
                          <a:latin typeface="Calibri"/>
                          <a:ea typeface="Calibri"/>
                          <a:cs typeface="Calibri"/>
                          <a:sym typeface="Calibri"/>
                        </a:rPr>
                        <a:t>RFC 9196 System and Notification Capabilities</a:t>
                      </a:r>
                      <a:endParaRPr sz="1700" u="none" strike="noStrike" cap="none">
                        <a:solidFill>
                          <a:schemeClr val="dk1"/>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lnSpc>
                          <a:spcPct val="100000"/>
                        </a:lnSpc>
                        <a:spcBef>
                          <a:spcPts val="0"/>
                        </a:spcBef>
                        <a:spcAft>
                          <a:spcPts val="0"/>
                        </a:spcAft>
                        <a:buClr>
                          <a:schemeClr val="dk1"/>
                        </a:buClr>
                        <a:buSzPts val="1400"/>
                        <a:buFont typeface="Calibri"/>
                        <a:buNone/>
                      </a:pPr>
                      <a:endParaRPr sz="1700" b="0" i="0" u="none" strike="noStrike" cap="none" dirty="0">
                        <a:solidFill>
                          <a:srgbClr val="FF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lgn="ctr">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r>
                        <a:rPr lang="de-CH" sz="1700" b="0" i="0" u="none" strike="noStrike" cap="none" dirty="0">
                          <a:solidFill>
                            <a:schemeClr val="tx1"/>
                          </a:solidFill>
                          <a:latin typeface="Calibri"/>
                          <a:ea typeface="Calibri"/>
                          <a:cs typeface="Calibri"/>
                          <a:sym typeface="Calibri"/>
                        </a:rPr>
                        <a:t>P</a:t>
                      </a:r>
                      <a:endParaRPr lang="de-CH" sz="1700" b="0" i="0" u="none" strike="noStrike" cap="none" dirty="0">
                        <a:solidFill>
                          <a:schemeClr val="tx1"/>
                        </a:solidFill>
                        <a:latin typeface="Calibri"/>
                        <a:ea typeface="Calibri"/>
                        <a:cs typeface="Calibri"/>
                        <a:sym typeface="Arial"/>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10"/>
                  </a:ext>
                </a:extLst>
              </a:tr>
              <a:tr h="336633">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91440" marR="0" lvl="0" indent="0" algn="l" rtl="0">
                        <a:spcBef>
                          <a:spcPts val="0"/>
                        </a:spcBef>
                        <a:spcAft>
                          <a:spcPts val="0"/>
                        </a:spcAft>
                        <a:buNone/>
                      </a:pPr>
                      <a:r>
                        <a:rPr lang="en" sz="1700" u="none" strike="noStrike" cap="none" dirty="0">
                          <a:solidFill>
                            <a:schemeClr val="dk1"/>
                          </a:solidFill>
                          <a:latin typeface="Calibri"/>
                          <a:ea typeface="Calibri"/>
                          <a:cs typeface="Calibri"/>
                          <a:sym typeface="Calibri"/>
                        </a:rPr>
                        <a:t>draft-ietf-netconf-notif-envelope</a:t>
                      </a:r>
                      <a:endParaRPr sz="1700" u="none" strike="noStrike" cap="none" dirty="0">
                        <a:solidFill>
                          <a:schemeClr val="dk1"/>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lgn="ctr">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r>
                        <a:rPr lang="en" sz="1700" u="none" strike="noStrike" cap="none" dirty="0">
                          <a:solidFill>
                            <a:srgbClr val="92D050"/>
                          </a:solidFill>
                          <a:latin typeface="Calibri"/>
                          <a:ea typeface="Calibri"/>
                          <a:cs typeface="Calibri"/>
                          <a:sym typeface="Calibri"/>
                        </a:rPr>
                        <a:t>✔</a:t>
                      </a:r>
                      <a:endParaRPr lang="en" sz="1700" b="0" i="0" u="none" strike="noStrike" cap="none" dirty="0">
                        <a:solidFill>
                          <a:srgbClr val="92D05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defTabSz="914400" rtl="0" eaLnBrk="1" fontAlgn="auto" latinLnBrk="0" hangingPunct="1">
                        <a:lnSpc>
                          <a:spcPct val="100000"/>
                        </a:lnSpc>
                        <a:spcBef>
                          <a:spcPts val="0"/>
                        </a:spcBef>
                        <a:spcAft>
                          <a:spcPts val="0"/>
                        </a:spcAft>
                        <a:buClr>
                          <a:schemeClr val="dk1"/>
                        </a:buClr>
                        <a:buSzPts val="1400"/>
                        <a:buFont typeface="Calibri"/>
                        <a:buNone/>
                        <a:tabLst/>
                        <a:defRPr/>
                      </a:pPr>
                      <a:r>
                        <a:rPr lang="en" sz="1700" u="none" strike="noStrike" cap="none" dirty="0">
                          <a:solidFill>
                            <a:srgbClr val="92D050"/>
                          </a:solidFill>
                          <a:latin typeface="Calibri"/>
                          <a:ea typeface="Calibri"/>
                          <a:cs typeface="Calibri"/>
                          <a:sym typeface="Calibri"/>
                        </a:rPr>
                        <a:t>✔</a:t>
                      </a:r>
                      <a:endParaRPr lang="en" sz="1700" b="0" i="0" u="none" strike="noStrike" cap="none" dirty="0">
                        <a:solidFill>
                          <a:srgbClr val="92D050"/>
                        </a:solidFill>
                        <a:latin typeface="Calibri"/>
                        <a:ea typeface="Calibri"/>
                        <a:cs typeface="Calibri"/>
                        <a:sym typeface="Calibri"/>
                      </a:endParaRPr>
                    </a:p>
                  </a:txBody>
                  <a:tcPr marL="9533" marR="9533" marT="9533" marB="0" anchor="b">
                    <a:lnL w="12700" cap="flat" cmpd="sng" algn="ctr">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lgn="ctr">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r>
                        <a:rPr lang="en" sz="1700" u="none" strike="noStrike" cap="none" dirty="0">
                          <a:latin typeface="Calibri"/>
                          <a:ea typeface="Calibri"/>
                          <a:cs typeface="Calibri"/>
                          <a:sym typeface="Calibri"/>
                        </a:rPr>
                        <a:t>✔</a:t>
                      </a:r>
                      <a:endParaRPr lang="en"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tc>
                  <a:txBody>
                    <a:bodyPr/>
                    <a:lstStyle>
                      <a:lvl1pPr marL="0" algn="l" defTabSz="914400" rtl="0" eaLnBrk="1" latinLnBrk="0" hangingPunct="1">
                        <a:defRPr sz="1800" kern="1200">
                          <a:solidFill>
                            <a:schemeClr val="tx1"/>
                          </a:solidFill>
                          <a:latin typeface="Arial"/>
                        </a:defRPr>
                      </a:lvl1pPr>
                      <a:lvl2pPr marL="457200" algn="l" defTabSz="914400" rtl="0" eaLnBrk="1" latinLnBrk="0" hangingPunct="1">
                        <a:defRPr sz="1800" kern="1200">
                          <a:solidFill>
                            <a:schemeClr val="tx1"/>
                          </a:solidFill>
                          <a:latin typeface="Arial"/>
                        </a:defRPr>
                      </a:lvl2pPr>
                      <a:lvl3pPr marL="914400" algn="l" defTabSz="914400" rtl="0" eaLnBrk="1" latinLnBrk="0" hangingPunct="1">
                        <a:defRPr sz="1800" kern="1200">
                          <a:solidFill>
                            <a:schemeClr val="tx1"/>
                          </a:solidFill>
                          <a:latin typeface="Arial"/>
                        </a:defRPr>
                      </a:lvl3pPr>
                      <a:lvl4pPr marL="1371600" algn="l" defTabSz="914400" rtl="0" eaLnBrk="1" latinLnBrk="0" hangingPunct="1">
                        <a:defRPr sz="1800" kern="1200">
                          <a:solidFill>
                            <a:schemeClr val="tx1"/>
                          </a:solidFill>
                          <a:latin typeface="Arial"/>
                        </a:defRPr>
                      </a:lvl4pPr>
                      <a:lvl5pPr marL="1828800" algn="l" defTabSz="914400" rtl="0" eaLnBrk="1" latinLnBrk="0" hangingPunct="1">
                        <a:defRPr sz="1800" kern="1200">
                          <a:solidFill>
                            <a:schemeClr val="tx1"/>
                          </a:solidFill>
                          <a:latin typeface="Arial"/>
                        </a:defRPr>
                      </a:lvl5pPr>
                      <a:lvl6pPr marL="2286000" algn="l" defTabSz="914400" rtl="0" eaLnBrk="1" latinLnBrk="0" hangingPunct="1">
                        <a:defRPr sz="1800" kern="1200">
                          <a:solidFill>
                            <a:schemeClr val="tx1"/>
                          </a:solidFill>
                          <a:latin typeface="Arial"/>
                        </a:defRPr>
                      </a:lvl6pPr>
                      <a:lvl7pPr marL="2743200" algn="l" defTabSz="914400" rtl="0" eaLnBrk="1" latinLnBrk="0" hangingPunct="1">
                        <a:defRPr sz="1800" kern="1200">
                          <a:solidFill>
                            <a:schemeClr val="tx1"/>
                          </a:solidFill>
                          <a:latin typeface="Arial"/>
                        </a:defRPr>
                      </a:lvl7pPr>
                      <a:lvl8pPr marL="3200400" algn="l" defTabSz="914400" rtl="0" eaLnBrk="1" latinLnBrk="0" hangingPunct="1">
                        <a:defRPr sz="1800" kern="1200">
                          <a:solidFill>
                            <a:schemeClr val="tx1"/>
                          </a:solidFill>
                          <a:latin typeface="Arial"/>
                        </a:defRPr>
                      </a:lvl8pPr>
                      <a:lvl9pPr marL="3657600" algn="l" defTabSz="914400" rtl="0" eaLnBrk="1" latinLnBrk="0" hangingPunct="1">
                        <a:defRPr sz="1800" kern="1200">
                          <a:solidFill>
                            <a:schemeClr val="tx1"/>
                          </a:solidFill>
                          <a:latin typeface="Arial"/>
                        </a:defRPr>
                      </a:lvl9pPr>
                    </a:lstStyle>
                    <a:p>
                      <a:pPr marL="0" marR="0" lvl="0" indent="0" algn="ctr" rtl="0">
                        <a:spcBef>
                          <a:spcPts val="0"/>
                        </a:spcBef>
                        <a:spcAft>
                          <a:spcPts val="0"/>
                        </a:spcAft>
                        <a:buNone/>
                      </a:pPr>
                      <a:endParaRPr sz="1700" b="0" i="0" u="none" strike="noStrike" cap="none" dirty="0">
                        <a:solidFill>
                          <a:srgbClr val="000000"/>
                        </a:solidFill>
                        <a:latin typeface="Calibri"/>
                        <a:ea typeface="Calibri"/>
                        <a:cs typeface="Calibri"/>
                        <a:sym typeface="Calibri"/>
                      </a:endParaRPr>
                    </a:p>
                  </a:txBody>
                  <a:tcPr marL="9533" marR="9533" marT="9533"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lnTlToBr w="12700" cmpd="sng">
                      <a:noFill/>
                      <a:prstDash val="solid"/>
                    </a:lnTlToBr>
                    <a:lnBlToTr w="12700" cmpd="sng">
                      <a:noFill/>
                      <a:prstDash val="solid"/>
                    </a:lnBlToTr>
                    <a:solidFill>
                      <a:srgbClr val="ECEAF0"/>
                    </a:solidFill>
                  </a:tcPr>
                </a:tc>
                <a:extLst>
                  <a:ext uri="{0D108BD9-81ED-4DB2-BD59-A6C34878D82A}">
                    <a16:rowId xmlns:a16="http://schemas.microsoft.com/office/drawing/2014/main" val="10011"/>
                  </a:ext>
                </a:extLst>
              </a:tr>
            </a:tbl>
          </a:graphicData>
        </a:graphic>
      </p:graphicFrame>
      <p:sp>
        <p:nvSpPr>
          <p:cNvPr id="5" name="Google Shape;1618;p55">
            <a:extLst>
              <a:ext uri="{FF2B5EF4-FFF2-40B4-BE49-F238E27FC236}">
                <a16:creationId xmlns:a16="http://schemas.microsoft.com/office/drawing/2014/main" id="{798E9496-4975-D0F6-2034-20AF530A029E}"/>
              </a:ext>
            </a:extLst>
          </p:cNvPr>
          <p:cNvSpPr txBox="1"/>
          <p:nvPr/>
        </p:nvSpPr>
        <p:spPr>
          <a:xfrm>
            <a:off x="942395" y="6264649"/>
            <a:ext cx="7691349" cy="369277"/>
          </a:xfrm>
          <a:prstGeom prst="rect">
            <a:avLst/>
          </a:prstGeom>
          <a:noFill/>
          <a:ln>
            <a:noFill/>
          </a:ln>
        </p:spPr>
        <p:txBody>
          <a:bodyPr spcFirstLastPara="1" wrap="square" lIns="121900" tIns="60933" rIns="121900" bIns="60933" anchor="t" anchorCtr="0">
            <a:spAutoFit/>
          </a:bodyPr>
          <a:lstStyle/>
          <a:p>
            <a:pPr defTabSz="1219170">
              <a:buClr>
                <a:srgbClr val="92D050"/>
              </a:buClr>
              <a:buSzPts val="1200"/>
              <a:defRPr/>
            </a:pPr>
            <a:r>
              <a:rPr lang="en" sz="1600" kern="0" dirty="0">
                <a:solidFill>
                  <a:srgbClr val="92D050"/>
                </a:solidFill>
                <a:latin typeface="Calibri"/>
                <a:ea typeface="Calibri"/>
                <a:cs typeface="Calibri"/>
                <a:sym typeface="Calibri"/>
              </a:rPr>
              <a:t>Green marked describes new capability at IETF 123. </a:t>
            </a:r>
            <a:r>
              <a:rPr lang="en" sz="1600" kern="0" dirty="0">
                <a:solidFill>
                  <a:srgbClr val="000000"/>
                </a:solidFill>
                <a:latin typeface="Calibri"/>
                <a:ea typeface="Calibri"/>
                <a:cs typeface="Calibri"/>
                <a:sym typeface="Calibri"/>
              </a:rPr>
              <a:t>"P" to partially implemented.</a:t>
            </a:r>
            <a:endParaRPr sz="1867" kern="0" dirty="0">
              <a:solidFill>
                <a:srgbClr val="000000"/>
              </a:solidFill>
              <a:latin typeface="Arial"/>
              <a:cs typeface="Arial"/>
              <a:sym typeface="Arial"/>
            </a:endParaRPr>
          </a:p>
        </p:txBody>
      </p:sp>
      <p:pic>
        <p:nvPicPr>
          <p:cNvPr id="6" name="Picture 5" descr="A flag with a coat of arms and a crown&#10;&#10;AI-generated content may be incorrect.">
            <a:extLst>
              <a:ext uri="{FF2B5EF4-FFF2-40B4-BE49-F238E27FC236}">
                <a16:creationId xmlns:a16="http://schemas.microsoft.com/office/drawing/2014/main" id="{A4017769-F807-BBCF-51A9-759534241E8E}"/>
              </a:ext>
            </a:extLst>
          </p:cNvPr>
          <p:cNvPicPr>
            <a:picLocks noChangeAspect="1"/>
          </p:cNvPicPr>
          <p:nvPr/>
        </p:nvPicPr>
        <p:blipFill>
          <a:blip r:embed="rId3"/>
          <a:stretch>
            <a:fillRect/>
          </a:stretch>
        </p:blipFill>
        <p:spPr>
          <a:xfrm>
            <a:off x="10153200" y="1690688"/>
            <a:ext cx="1714544" cy="1714544"/>
          </a:xfrm>
          <a:prstGeom prst="rect">
            <a:avLst/>
          </a:prstGeom>
        </p:spPr>
      </p:pic>
      <p:sp>
        <p:nvSpPr>
          <p:cNvPr id="7" name="TextBox 6">
            <a:extLst>
              <a:ext uri="{FF2B5EF4-FFF2-40B4-BE49-F238E27FC236}">
                <a16:creationId xmlns:a16="http://schemas.microsoft.com/office/drawing/2014/main" id="{DF6E6E2A-F505-5AA5-7A0A-9D8A81991C99}"/>
              </a:ext>
            </a:extLst>
          </p:cNvPr>
          <p:cNvSpPr txBox="1"/>
          <p:nvPr/>
        </p:nvSpPr>
        <p:spPr>
          <a:xfrm>
            <a:off x="10041237" y="3452770"/>
            <a:ext cx="1960907" cy="1610762"/>
          </a:xfrm>
          <a:prstGeom prst="rect">
            <a:avLst/>
          </a:prstGeom>
          <a:noFill/>
        </p:spPr>
        <p:txBody>
          <a:bodyPr wrap="square">
            <a:spAutoFit/>
          </a:bodyPr>
          <a:lstStyle/>
          <a:p>
            <a:pPr defTabSz="1219170">
              <a:buClr>
                <a:srgbClr val="000000"/>
              </a:buClr>
            </a:pPr>
            <a:r>
              <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4"/>
              </a:rPr>
              <a:t>NetGauze</a:t>
            </a:r>
            <a:endPar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p>
            <a:pPr defTabSz="1219170">
              <a:buClr>
                <a:srgbClr val="000000"/>
              </a:buClr>
            </a:pPr>
            <a:r>
              <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5"/>
              </a:rPr>
              <a:t>Pmacct</a:t>
            </a:r>
            <a:endPar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p>
            <a:pPr defTabSz="1219170">
              <a:buClr>
                <a:srgbClr val="000000"/>
              </a:buClr>
            </a:pPr>
            <a:r>
              <a:rPr lang="de-CH" sz="1600" kern="0" dirty="0" err="1">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6"/>
              </a:rPr>
              <a:t>udp</a:t>
            </a:r>
            <a:r>
              <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6"/>
              </a:rPr>
              <a:t>-</a:t>
            </a:r>
            <a:r>
              <a:rPr lang="de-CH" sz="1600" kern="0" dirty="0" err="1">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6"/>
              </a:rPr>
              <a:t>notif</a:t>
            </a:r>
            <a:r>
              <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6"/>
              </a:rPr>
              <a:t>-c-</a:t>
            </a:r>
            <a:r>
              <a:rPr lang="de-CH" sz="1600" kern="0" dirty="0" err="1">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6"/>
              </a:rPr>
              <a:t>collector</a:t>
            </a:r>
            <a:endPar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p>
            <a:pPr defTabSz="1219170">
              <a:buClr>
                <a:srgbClr val="000000"/>
              </a:buClr>
            </a:pPr>
            <a:r>
              <a:rPr lang="de-CH" sz="1600" kern="0" dirty="0" err="1">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7"/>
              </a:rPr>
              <a:t>yang-library-augmentedby</a:t>
            </a:r>
            <a:r>
              <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hlinkClick r:id="rId7"/>
              </a:rPr>
              <a:t> </a:t>
            </a:r>
            <a:endParaRPr lang="de-CH" sz="1600" kern="0"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p>
            <a:pPr defTabSz="1219170">
              <a:buClr>
                <a:srgbClr val="000000"/>
              </a:buClr>
            </a:pPr>
            <a:endParaRPr lang="de-CH" sz="1867" kern="0" dirty="0">
              <a:solidFill>
                <a:srgbClr val="000000"/>
              </a:solidFill>
              <a:latin typeface="Arial"/>
              <a:cs typeface="Arial"/>
              <a:sym typeface="Arial"/>
            </a:endParaRPr>
          </a:p>
        </p:txBody>
      </p:sp>
    </p:spTree>
    <p:extLst>
      <p:ext uri="{BB962C8B-B14F-4D97-AF65-F5344CB8AC3E}">
        <p14:creationId xmlns:p14="http://schemas.microsoft.com/office/powerpoint/2010/main" val="2261495533"/>
      </p:ext>
    </p:extLst>
  </p:cSld>
  <p:clrMapOvr>
    <a:masterClrMapping/>
  </p:clrMapOvr>
  <p:transition spd="slow">
    <p:push dir="u"/>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5CB036-EC4A-4EFE-B93C-67D73666902B}"/>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F9B0DE-3FEB-4AA0-B465-B80EF7C1333D}" type="slidenum">
              <a:rPr kumimoji="0" lang="en-US" sz="1600" b="0" i="0" u="none" strike="noStrike" kern="1200" cap="none" spc="0" normalizeH="0" baseline="0" smtClean="0">
                <a:ln>
                  <a:noFill/>
                </a:ln>
                <a:solidFill>
                  <a:srgbClr val="333333"/>
                </a:solidFill>
                <a:effectLst/>
                <a:uLnTx/>
                <a:uFillTx/>
                <a:latin typeface="TheSans Swisscom Ligh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29</a:t>
            </a:fld>
            <a:endParaRPr kumimoji="0" lang="en-US" sz="1600" b="0" i="0" u="none" strike="noStrike" kern="1200" cap="none" spc="0" normalizeH="0" baseline="0" dirty="0">
              <a:ln>
                <a:noFill/>
              </a:ln>
              <a:solidFill>
                <a:srgbClr val="333333"/>
              </a:solidFill>
              <a:effectLst/>
              <a:uLnTx/>
              <a:uFillTx/>
              <a:latin typeface="TheSans Swisscom Light"/>
              <a:ea typeface="+mn-ea"/>
              <a:cs typeface="+mn-cs"/>
            </a:endParaRPr>
          </a:p>
        </p:txBody>
      </p:sp>
      <p:sp>
        <p:nvSpPr>
          <p:cNvPr id="7" name="Title 6">
            <a:extLst>
              <a:ext uri="{FF2B5EF4-FFF2-40B4-BE49-F238E27FC236}">
                <a16:creationId xmlns:a16="http://schemas.microsoft.com/office/drawing/2014/main" id="{CB2954CC-8B28-4389-BD57-E4994D1541B6}"/>
              </a:ext>
            </a:extLst>
          </p:cNvPr>
          <p:cNvSpPr>
            <a:spLocks noGrp="1"/>
          </p:cNvSpPr>
          <p:nvPr>
            <p:ph type="title" idx="4294967295"/>
          </p:nvPr>
        </p:nvSpPr>
        <p:spPr>
          <a:xfrm>
            <a:off x="0" y="333375"/>
            <a:ext cx="2808288" cy="647700"/>
          </a:xfrm>
        </p:spPr>
        <p:txBody>
          <a:bodyPr>
            <a:normAutofit fontScale="90000"/>
          </a:bodyPr>
          <a:lstStyle/>
          <a:p>
            <a:r>
              <a:rPr lang="en-US" dirty="0"/>
              <a:t> </a:t>
            </a:r>
          </a:p>
        </p:txBody>
      </p:sp>
      <p:sp>
        <p:nvSpPr>
          <p:cNvPr id="3" name="TextBox 2">
            <a:extLst>
              <a:ext uri="{FF2B5EF4-FFF2-40B4-BE49-F238E27FC236}">
                <a16:creationId xmlns:a16="http://schemas.microsoft.com/office/drawing/2014/main" id="{61E8E978-44E6-F134-BF6F-0FAFB4AFC25F}"/>
              </a:ext>
            </a:extLst>
          </p:cNvPr>
          <p:cNvSpPr txBox="1"/>
          <p:nvPr/>
        </p:nvSpPr>
        <p:spPr bwMode="gray">
          <a:xfrm>
            <a:off x="994324" y="347716"/>
            <a:ext cx="5006914" cy="3431709"/>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 Schema Tree</a:t>
            </a:r>
          </a:p>
          <a:p>
            <a:r>
              <a:rPr lang="en-US" sz="900" dirty="0">
                <a:latin typeface="Courier New" panose="02070309020205020404" pitchFamily="49" charset="0"/>
                <a:cs typeface="Courier New" panose="02070309020205020404" pitchFamily="49" charset="0"/>
              </a:rPr>
              <a:t>module: </a:t>
            </a:r>
            <a:r>
              <a:rPr lang="en-US" sz="900" dirty="0" err="1">
                <a:latin typeface="Courier New" panose="02070309020205020404" pitchFamily="49" charset="0"/>
                <a:cs typeface="Courier New" panose="02070309020205020404" pitchFamily="49" charset="0"/>
              </a:rPr>
              <a:t>bbf</a:t>
            </a:r>
            <a:r>
              <a:rPr lang="en-US" sz="900" dirty="0">
                <a:latin typeface="Courier New" panose="02070309020205020404" pitchFamily="49" charset="0"/>
                <a:cs typeface="Courier New" panose="02070309020205020404" pitchFamily="49" charset="0"/>
              </a:rPr>
              <a:t>-hardware-</a:t>
            </a:r>
            <a:r>
              <a:rPr lang="en-US" sz="900" dirty="0" err="1">
                <a:latin typeface="Courier New" panose="02070309020205020404" pitchFamily="49" charset="0"/>
                <a:cs typeface="Courier New" panose="02070309020205020404" pitchFamily="49" charset="0"/>
              </a:rPr>
              <a:t>cpu</a:t>
            </a:r>
            <a:endParaRPr lang="en-US" sz="900" dirty="0">
              <a:latin typeface="Courier New" panose="02070309020205020404" pitchFamily="49" charset="0"/>
              <a:cs typeface="Courier New" panose="02070309020205020404" pitchFamily="49" charset="0"/>
            </a:endParaRPr>
          </a:p>
          <a:p>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augment /</a:t>
            </a:r>
            <a:r>
              <a:rPr lang="en-US" sz="900" dirty="0" err="1">
                <a:latin typeface="Courier New" panose="02070309020205020404" pitchFamily="49" charset="0"/>
                <a:cs typeface="Courier New" panose="02070309020205020404" pitchFamily="49" charset="0"/>
              </a:rPr>
              <a:t>ietf-hardware:hardware</a:t>
            </a:r>
            <a:r>
              <a:rPr lang="en-US" sz="900" dirty="0">
                <a:latin typeface="Courier New" panose="02070309020205020404" pitchFamily="49" charset="0"/>
                <a:cs typeface="Courier New" panose="02070309020205020404" pitchFamily="49" charset="0"/>
              </a:rPr>
              <a:t>/</a:t>
            </a:r>
            <a:r>
              <a:rPr lang="en-US" sz="900" dirty="0" err="1">
                <a:latin typeface="Courier New" panose="02070309020205020404" pitchFamily="49" charset="0"/>
                <a:cs typeface="Courier New" panose="02070309020205020404" pitchFamily="49" charset="0"/>
              </a:rPr>
              <a:t>ietf-hardware:component</a:t>
            </a:r>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-processor-data</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-usage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-core-processes?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-user?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ro</a:t>
            </a:r>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cpu</a:t>
            </a:r>
            <a:r>
              <a:rPr lang="en-US" sz="900" dirty="0">
                <a:highlight>
                  <a:srgbClr val="FFFF00"/>
                </a:highlight>
                <a:latin typeface="Courier New" panose="02070309020205020404" pitchFamily="49" charset="0"/>
                <a:cs typeface="Courier New" panose="02070309020205020404" pitchFamily="49" charset="0"/>
              </a:rPr>
              <a:t>-idle?             </a:t>
            </a:r>
            <a:r>
              <a:rPr lang="en-US" sz="900" dirty="0" err="1">
                <a:highlight>
                  <a:srgbClr val="FFFF00"/>
                </a:highlight>
                <a:latin typeface="Courier New" panose="02070309020205020404" pitchFamily="49" charset="0"/>
                <a:cs typeface="Courier New" panose="02070309020205020404" pitchFamily="49" charset="0"/>
              </a:rPr>
              <a:t>bbf-yang-types:percent</a:t>
            </a:r>
            <a:endParaRPr lang="en-US" sz="900" dirty="0">
              <a:highlight>
                <a:srgbClr val="FFFF00"/>
              </a:highlight>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cpu-hwio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-io?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-nice?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cpu</a:t>
            </a:r>
            <a:r>
              <a:rPr lang="en-US" sz="900" dirty="0">
                <a:latin typeface="Courier New" panose="02070309020205020404" pitchFamily="49" charset="0"/>
                <a:cs typeface="Courier New" panose="02070309020205020404" pitchFamily="49" charset="0"/>
              </a:rPr>
              <a:t>-swint?            </a:t>
            </a:r>
            <a:r>
              <a:rPr lang="en-US" sz="900" dirty="0" err="1">
                <a:latin typeface="Courier New" panose="02070309020205020404" pitchFamily="49" charset="0"/>
                <a:cs typeface="Courier New" panose="02070309020205020404" pitchFamily="49" charset="0"/>
              </a:rPr>
              <a:t>bbf-yang-types:percent</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memory-usage</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used-mem?            uint64</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a:t>
            </a:r>
            <a:r>
              <a:rPr lang="en-US" sz="900" dirty="0" err="1">
                <a:highlight>
                  <a:srgbClr val="FFFF00"/>
                </a:highlight>
                <a:latin typeface="Courier New" panose="02070309020205020404" pitchFamily="49" charset="0"/>
                <a:cs typeface="Courier New" panose="02070309020205020404" pitchFamily="49" charset="0"/>
              </a:rPr>
              <a:t>ro</a:t>
            </a:r>
            <a:r>
              <a:rPr lang="en-US" sz="900" dirty="0">
                <a:highlight>
                  <a:srgbClr val="FFFF00"/>
                </a:highlight>
                <a:latin typeface="Courier New" panose="02070309020205020404" pitchFamily="49" charset="0"/>
                <a:cs typeface="Courier New" panose="02070309020205020404" pitchFamily="49" charset="0"/>
              </a:rPr>
              <a:t> total-memory?        uint64</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a:t>
            </a:r>
            <a:r>
              <a:rPr lang="en-US" sz="900" dirty="0" err="1">
                <a:highlight>
                  <a:srgbClr val="FFFF00"/>
                </a:highlight>
                <a:latin typeface="Courier New" panose="02070309020205020404" pitchFamily="49" charset="0"/>
                <a:cs typeface="Courier New" panose="02070309020205020404" pitchFamily="49" charset="0"/>
              </a:rPr>
              <a:t>ro</a:t>
            </a:r>
            <a:r>
              <a:rPr lang="en-US" sz="900" dirty="0">
                <a:highlight>
                  <a:srgbClr val="FFFF00"/>
                </a:highlight>
                <a:latin typeface="Courier New" panose="02070309020205020404" pitchFamily="49" charset="0"/>
                <a:cs typeface="Courier New" panose="02070309020205020404" pitchFamily="49" charset="0"/>
              </a:rPr>
              <a:t> free-memory?         uint64</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buffer-memory?       uint64</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total-swap-memory?   uint64</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used-swap?           uint64</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free-swap?           uint64</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available-mem?       uint64</a:t>
            </a:r>
          </a:p>
        </p:txBody>
      </p:sp>
      <p:sp>
        <p:nvSpPr>
          <p:cNvPr id="6" name="TextBox 5">
            <a:extLst>
              <a:ext uri="{FF2B5EF4-FFF2-40B4-BE49-F238E27FC236}">
                <a16:creationId xmlns:a16="http://schemas.microsoft.com/office/drawing/2014/main" id="{00250613-AD5B-B4C2-8BCC-D37FEFA4FDB5}"/>
              </a:ext>
            </a:extLst>
          </p:cNvPr>
          <p:cNvSpPr txBox="1"/>
          <p:nvPr/>
        </p:nvSpPr>
        <p:spPr bwMode="gray">
          <a:xfrm>
            <a:off x="6096000" y="116681"/>
            <a:ext cx="5809892" cy="3271665"/>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YANG-Push Subscription Started</a:t>
            </a:r>
          </a:p>
          <a:p>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ietf-yp-notification:envelope</a:t>
            </a:r>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"event-time": "2025-05-27T11:32:09.530+01:00",</a:t>
            </a:r>
          </a:p>
          <a:p>
            <a:r>
              <a:rPr lang="en-US" sz="800" dirty="0">
                <a:latin typeface="Courier New" panose="02070309020205020404" pitchFamily="49" charset="0"/>
                <a:cs typeface="Courier New" panose="02070309020205020404" pitchFamily="49" charset="0"/>
              </a:rPr>
              <a:t>        "hostname": "ipd-zbl1536-s-ah-79",</a:t>
            </a:r>
          </a:p>
          <a:p>
            <a:r>
              <a:rPr lang="en-US" sz="800" dirty="0">
                <a:latin typeface="Courier New" panose="02070309020205020404" pitchFamily="49" charset="0"/>
                <a:cs typeface="Courier New" panose="02070309020205020404" pitchFamily="49" charset="0"/>
              </a:rPr>
              <a:t>        "sequence-number": 0,</a:t>
            </a:r>
          </a:p>
          <a:p>
            <a:r>
              <a:rPr lang="en-US" sz="800" dirty="0">
                <a:latin typeface="Courier New" panose="02070309020205020404" pitchFamily="49" charset="0"/>
                <a:cs typeface="Courier New" panose="02070309020205020404" pitchFamily="49" charset="0"/>
              </a:rPr>
              <a:t>        "notification-contents": {</a:t>
            </a:r>
          </a:p>
          <a:p>
            <a:r>
              <a:rPr lang="en-US" sz="800" dirty="0">
                <a:latin typeface="Courier New" panose="02070309020205020404" pitchFamily="49" charset="0"/>
                <a:cs typeface="Courier New" panose="02070309020205020404" pitchFamily="49" charset="0"/>
              </a:rPr>
              <a:t>            </a:t>
            </a:r>
            <a:r>
              <a:rPr lang="en-US" sz="800" dirty="0">
                <a:highlight>
                  <a:srgbClr val="00FF00"/>
                </a:highlight>
                <a:latin typeface="Courier New" panose="02070309020205020404" pitchFamily="49" charset="0"/>
                <a:cs typeface="Courier New" panose="02070309020205020404" pitchFamily="49" charset="0"/>
              </a:rPr>
              <a:t>"</a:t>
            </a:r>
            <a:r>
              <a:rPr lang="en-US" sz="800" dirty="0" err="1">
                <a:highlight>
                  <a:srgbClr val="00FF00"/>
                </a:highlight>
                <a:latin typeface="Courier New" panose="02070309020205020404" pitchFamily="49" charset="0"/>
                <a:cs typeface="Courier New" panose="02070309020205020404" pitchFamily="49" charset="0"/>
              </a:rPr>
              <a:t>ietf-subscribed-notifications:subscription-started</a:t>
            </a:r>
            <a:r>
              <a:rPr lang="en-US" sz="800" dirty="0">
                <a:highlight>
                  <a:srgbClr val="00FF00"/>
                </a:highlight>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"id": 1,</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ietf-yang-push:datastore</a:t>
            </a:r>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ietf-datastores:operational</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ietf-yang-push:datastore-xpath-filter</a:t>
            </a:r>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ietf-interfaces:interfaces</a:t>
            </a:r>
            <a:r>
              <a:rPr lang="en-US" sz="800" dirty="0">
                <a:latin typeface="Courier New" panose="02070309020205020404" pitchFamily="49" charset="0"/>
                <a:cs typeface="Courier New" panose="02070309020205020404" pitchFamily="49" charset="0"/>
              </a:rPr>
              <a:t>/interface[type='</a:t>
            </a:r>
            <a:r>
              <a:rPr lang="en-US" sz="800" dirty="0" err="1">
                <a:latin typeface="Courier New" panose="02070309020205020404" pitchFamily="49" charset="0"/>
                <a:cs typeface="Courier New" panose="02070309020205020404" pitchFamily="49" charset="0"/>
              </a:rPr>
              <a:t>iana-if-type:ethernetCsmacd</a:t>
            </a:r>
            <a:r>
              <a:rPr lang="en-US" sz="800" dirty="0">
                <a:latin typeface="Courier New" panose="02070309020205020404" pitchFamily="49" charset="0"/>
                <a:cs typeface="Courier New" panose="02070309020205020404" pitchFamily="49" charset="0"/>
              </a:rPr>
              <a:t>']/statistics",</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dscp</a:t>
            </a:r>
            <a:r>
              <a:rPr lang="en-US" sz="800" dirty="0">
                <a:latin typeface="Courier New" panose="02070309020205020404" pitchFamily="49" charset="0"/>
                <a:cs typeface="Courier New" panose="02070309020205020404" pitchFamily="49" charset="0"/>
              </a:rPr>
              <a:t>": 0,</a:t>
            </a:r>
          </a:p>
          <a:p>
            <a:r>
              <a:rPr lang="en-US" sz="800" dirty="0">
                <a:latin typeface="Courier New" panose="02070309020205020404" pitchFamily="49" charset="0"/>
                <a:cs typeface="Courier New" panose="02070309020205020404" pitchFamily="49" charset="0"/>
              </a:rPr>
              <a:t>                "transport": "</a:t>
            </a:r>
            <a:r>
              <a:rPr lang="en-US" sz="800" dirty="0" err="1">
                <a:latin typeface="Courier New" panose="02070309020205020404" pitchFamily="49" charset="0"/>
                <a:cs typeface="Courier New" panose="02070309020205020404" pitchFamily="49" charset="0"/>
              </a:rPr>
              <a:t>ietf-udp-notif-transport:udp-notif</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"encoding": "</a:t>
            </a:r>
            <a:r>
              <a:rPr lang="en-US" sz="800" dirty="0" err="1">
                <a:latin typeface="Courier New" panose="02070309020205020404" pitchFamily="49" charset="0"/>
                <a:cs typeface="Courier New" panose="02070309020205020404" pitchFamily="49" charset="0"/>
              </a:rPr>
              <a:t>ietf-subscribed-notifications:encode-json</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ietf-yang-push:periodic</a:t>
            </a:r>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"period": 6000</a:t>
            </a:r>
          </a:p>
          <a:p>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a:t>
            </a:r>
            <a:r>
              <a:rPr lang="en-US" sz="800" dirty="0" err="1">
                <a:highlight>
                  <a:srgbClr val="FFFF00"/>
                </a:highlight>
                <a:latin typeface="Courier New" panose="02070309020205020404" pitchFamily="49" charset="0"/>
                <a:cs typeface="Courier New" panose="02070309020205020404" pitchFamily="49" charset="0"/>
              </a:rPr>
              <a:t>ietf-yang-push-revision:module-version</a:t>
            </a:r>
            <a:r>
              <a:rPr lang="en-US" sz="800" dirty="0">
                <a:highlight>
                  <a:srgbClr val="FFFF00"/>
                </a:highlight>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"module-name": "</a:t>
            </a:r>
            <a:r>
              <a:rPr lang="en-US" sz="800" dirty="0" err="1">
                <a:highlight>
                  <a:srgbClr val="FFFF00"/>
                </a:highlight>
                <a:latin typeface="Courier New" panose="02070309020205020404" pitchFamily="49" charset="0"/>
                <a:cs typeface="Courier New" panose="02070309020205020404" pitchFamily="49" charset="0"/>
              </a:rPr>
              <a:t>iana</a:t>
            </a:r>
            <a:r>
              <a:rPr lang="en-US" sz="800" dirty="0">
                <a:highlight>
                  <a:srgbClr val="FFFF00"/>
                </a:highlight>
                <a:latin typeface="Courier New" panose="02070309020205020404" pitchFamily="49" charset="0"/>
                <a:cs typeface="Courier New" panose="02070309020205020404" pitchFamily="49" charset="0"/>
              </a:rPr>
              <a:t>-if-type",</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"revision": "2017-01-19",</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"revision-label": ""</a:t>
            </a:r>
          </a:p>
          <a:p>
            <a:r>
              <a:rPr lang="en-US" sz="800" dirty="0">
                <a:latin typeface="Courier New" panose="02070309020205020404" pitchFamily="49" charset="0"/>
                <a:cs typeface="Courier New" panose="02070309020205020404" pitchFamily="49" charset="0"/>
              </a:rPr>
              <a:t>                    },</a:t>
            </a:r>
          </a:p>
        </p:txBody>
      </p:sp>
      <p:sp>
        <p:nvSpPr>
          <p:cNvPr id="9" name="TextBox 8">
            <a:extLst>
              <a:ext uri="{FF2B5EF4-FFF2-40B4-BE49-F238E27FC236}">
                <a16:creationId xmlns:a16="http://schemas.microsoft.com/office/drawing/2014/main" id="{FFAA977A-FAC9-3745-EB0A-CC9A159B99BA}"/>
              </a:ext>
            </a:extLst>
          </p:cNvPr>
          <p:cNvSpPr txBox="1"/>
          <p:nvPr/>
        </p:nvSpPr>
        <p:spPr bwMode="gray">
          <a:xfrm>
            <a:off x="6181939" y="3299518"/>
            <a:ext cx="5723953" cy="3656386"/>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YANG-Push Push Update</a:t>
            </a:r>
          </a:p>
          <a:p>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ietf-yp-notification:envelope</a:t>
            </a:r>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"event-time": "2025-05-27T10:37:10.180+01:00",</a:t>
            </a:r>
          </a:p>
          <a:p>
            <a:r>
              <a:rPr lang="en-US" sz="800" dirty="0">
                <a:latin typeface="Courier New" panose="02070309020205020404" pitchFamily="49" charset="0"/>
                <a:cs typeface="Courier New" panose="02070309020205020404" pitchFamily="49" charset="0"/>
              </a:rPr>
              <a:t>        </a:t>
            </a:r>
            <a:r>
              <a:rPr lang="en-US" sz="800" dirty="0">
                <a:highlight>
                  <a:srgbClr val="00FFFF"/>
                </a:highlight>
                <a:latin typeface="Courier New" panose="02070309020205020404" pitchFamily="49" charset="0"/>
                <a:cs typeface="Courier New" panose="02070309020205020404" pitchFamily="49" charset="0"/>
              </a:rPr>
              <a:t>"hostname": "ipd-zbl1536-s-ah-79",</a:t>
            </a:r>
          </a:p>
          <a:p>
            <a:r>
              <a:rPr lang="en-US" sz="800" dirty="0">
                <a:latin typeface="Courier New" panose="02070309020205020404" pitchFamily="49" charset="0"/>
                <a:cs typeface="Courier New" panose="02070309020205020404" pitchFamily="49" charset="0"/>
              </a:rPr>
              <a:t>        "sequence-number": 0,</a:t>
            </a:r>
          </a:p>
          <a:p>
            <a:r>
              <a:rPr lang="en-US" sz="800" dirty="0">
                <a:latin typeface="Courier New" panose="02070309020205020404" pitchFamily="49" charset="0"/>
                <a:cs typeface="Courier New" panose="02070309020205020404" pitchFamily="49" charset="0"/>
              </a:rPr>
              <a:t>        "notification-contents": {</a:t>
            </a:r>
          </a:p>
          <a:p>
            <a:r>
              <a:rPr lang="en-US" sz="800" dirty="0">
                <a:latin typeface="Courier New" panose="02070309020205020404" pitchFamily="49" charset="0"/>
                <a:cs typeface="Courier New" panose="02070309020205020404" pitchFamily="49" charset="0"/>
              </a:rPr>
              <a:t>            </a:t>
            </a:r>
            <a:r>
              <a:rPr lang="en-US" sz="800" dirty="0">
                <a:highlight>
                  <a:srgbClr val="00FF00"/>
                </a:highlight>
                <a:latin typeface="Courier New" panose="02070309020205020404" pitchFamily="49" charset="0"/>
                <a:cs typeface="Courier New" panose="02070309020205020404" pitchFamily="49" charset="0"/>
              </a:rPr>
              <a:t>"</a:t>
            </a:r>
            <a:r>
              <a:rPr lang="en-US" sz="800" dirty="0" err="1">
                <a:highlight>
                  <a:srgbClr val="00FF00"/>
                </a:highlight>
                <a:latin typeface="Courier New" panose="02070309020205020404" pitchFamily="49" charset="0"/>
                <a:cs typeface="Courier New" panose="02070309020205020404" pitchFamily="49" charset="0"/>
              </a:rPr>
              <a:t>ietf-yang-push:push-update</a:t>
            </a:r>
            <a:r>
              <a:rPr lang="en-US" sz="800" dirty="0">
                <a:highlight>
                  <a:srgbClr val="00FF00"/>
                </a:highlight>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"id": 16,</a:t>
            </a:r>
          </a:p>
          <a:p>
            <a:r>
              <a:rPr lang="en-US" sz="800" dirty="0">
                <a:latin typeface="Courier New" panose="02070309020205020404" pitchFamily="49" charset="0"/>
                <a:cs typeface="Courier New" panose="02070309020205020404" pitchFamily="49" charset="0"/>
              </a:rPr>
              <a:t>                </a:t>
            </a:r>
            <a:r>
              <a:rPr lang="en-US" sz="800" dirty="0">
                <a:highlight>
                  <a:srgbClr val="00FFFF"/>
                </a:highlight>
                <a:latin typeface="Courier New" panose="02070309020205020404" pitchFamily="49" charset="0"/>
                <a:cs typeface="Courier New" panose="02070309020205020404" pitchFamily="49" charset="0"/>
              </a:rPr>
              <a:t>"</a:t>
            </a:r>
            <a:r>
              <a:rPr lang="en-US" sz="800" dirty="0" err="1">
                <a:highlight>
                  <a:srgbClr val="00FFFF"/>
                </a:highlight>
                <a:latin typeface="Courier New" panose="02070309020205020404" pitchFamily="49" charset="0"/>
                <a:cs typeface="Courier New" panose="02070309020205020404" pitchFamily="49" charset="0"/>
              </a:rPr>
              <a:t>ietf-yp-observation:timestamp</a:t>
            </a:r>
            <a:r>
              <a:rPr lang="en-US" sz="800" dirty="0">
                <a:highlight>
                  <a:srgbClr val="00FFFF"/>
                </a:highlight>
                <a:latin typeface="Courier New" panose="02070309020205020404" pitchFamily="49" charset="0"/>
                <a:cs typeface="Courier New" panose="02070309020205020404" pitchFamily="49" charset="0"/>
              </a:rPr>
              <a:t>": "2025-05-27T10:37:10.180+01:00",</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ietf-yp-observation:point-in-time</a:t>
            </a:r>
            <a:r>
              <a:rPr lang="en-US" sz="800" dirty="0">
                <a:latin typeface="Courier New" panose="02070309020205020404" pitchFamily="49" charset="0"/>
                <a:cs typeface="Courier New" panose="02070309020205020404" pitchFamily="49" charset="0"/>
              </a:rPr>
              <a:t>": "current-accounting",</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ietf-distributed-notif:message-publisher-id</a:t>
            </a:r>
            <a:r>
              <a:rPr lang="en-US" sz="800" dirty="0">
                <a:latin typeface="Courier New" panose="02070309020205020404" pitchFamily="49" charset="0"/>
                <a:cs typeface="Courier New" panose="02070309020205020404" pitchFamily="49" charset="0"/>
              </a:rPr>
              <a:t>": 3021116849,</a:t>
            </a:r>
          </a:p>
          <a:p>
            <a:r>
              <a:rPr lang="en-US" sz="800" dirty="0">
                <a:latin typeface="Courier New" panose="02070309020205020404" pitchFamily="49" charset="0"/>
                <a:cs typeface="Courier New" panose="02070309020205020404" pitchFamily="49" charset="0"/>
              </a:rPr>
              <a:t>                "datastore-contents": {</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ietf-hardware:hardware</a:t>
            </a:r>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"component": [</a:t>
            </a:r>
          </a:p>
          <a:p>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"name": "cpu.0.2",</a:t>
            </a:r>
          </a:p>
          <a:p>
            <a:r>
              <a:rPr lang="en-US" sz="800" dirty="0">
                <a:latin typeface="Courier New" panose="02070309020205020404" pitchFamily="49" charset="0"/>
                <a:cs typeface="Courier New" panose="02070309020205020404" pitchFamily="49" charset="0"/>
              </a:rPr>
              <a:t>                                "class": "</a:t>
            </a:r>
            <a:r>
              <a:rPr lang="en-US" sz="800" dirty="0" err="1">
                <a:latin typeface="Courier New" panose="02070309020205020404" pitchFamily="49" charset="0"/>
                <a:cs typeface="Courier New" panose="02070309020205020404" pitchFamily="49" charset="0"/>
              </a:rPr>
              <a:t>iana-hardware:cpu</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bbf-hardware-cpu:cpu-processor-data</a:t>
            </a:r>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cpu</a:t>
            </a:r>
            <a:r>
              <a:rPr lang="en-US" sz="800" dirty="0">
                <a:latin typeface="Courier New" panose="02070309020205020404" pitchFamily="49" charset="0"/>
                <a:cs typeface="Courier New" panose="02070309020205020404" pitchFamily="49" charset="0"/>
              </a:rPr>
              <a:t>-usage": {</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a:t>
            </a:r>
            <a:r>
              <a:rPr lang="en-US" sz="800" dirty="0" err="1">
                <a:highlight>
                  <a:srgbClr val="FFFF00"/>
                </a:highlight>
                <a:latin typeface="Courier New" panose="02070309020205020404" pitchFamily="49" charset="0"/>
                <a:cs typeface="Courier New" panose="02070309020205020404" pitchFamily="49" charset="0"/>
              </a:rPr>
              <a:t>cpu</a:t>
            </a:r>
            <a:r>
              <a:rPr lang="en-US" sz="800" dirty="0">
                <a:highlight>
                  <a:srgbClr val="FFFF00"/>
                </a:highlight>
                <a:latin typeface="Courier New" panose="02070309020205020404" pitchFamily="49" charset="0"/>
                <a:cs typeface="Courier New" panose="02070309020205020404" pitchFamily="49" charset="0"/>
              </a:rPr>
              <a:t>-idle": 86</a:t>
            </a:r>
          </a:p>
          <a:p>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"memory-usage": {</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"total-memory": "1409024",</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"free-memory": "1067745"</a:t>
            </a:r>
          </a:p>
          <a:p>
            <a:r>
              <a:rPr lang="en-US" sz="800" dirty="0">
                <a:latin typeface="Courier New" panose="02070309020205020404" pitchFamily="49" charset="0"/>
                <a:cs typeface="Courier New" panose="02070309020205020404" pitchFamily="49" charset="0"/>
              </a:rPr>
              <a:t>                                    }</a:t>
            </a:r>
          </a:p>
        </p:txBody>
      </p:sp>
      <p:sp>
        <p:nvSpPr>
          <p:cNvPr id="22" name="TextBox 21">
            <a:extLst>
              <a:ext uri="{FF2B5EF4-FFF2-40B4-BE49-F238E27FC236}">
                <a16:creationId xmlns:a16="http://schemas.microsoft.com/office/drawing/2014/main" id="{3DEE7F39-AE96-4AE8-3641-803A2926EEC3}"/>
              </a:ext>
            </a:extLst>
          </p:cNvPr>
          <p:cNvSpPr txBox="1"/>
          <p:nvPr/>
        </p:nvSpPr>
        <p:spPr bwMode="gray">
          <a:xfrm>
            <a:off x="1134734" y="4007405"/>
            <a:ext cx="4791613" cy="2517612"/>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 Semantics</a:t>
            </a:r>
          </a:p>
          <a:p>
            <a:r>
              <a:rPr lang="en-US" sz="900" dirty="0">
                <a:latin typeface="Courier New" panose="02070309020205020404" pitchFamily="49" charset="0"/>
                <a:cs typeface="Courier New" panose="02070309020205020404" pitchFamily="49" charset="0"/>
              </a:rPr>
              <a:t>container memory-usage {</a:t>
            </a:r>
          </a:p>
          <a:p>
            <a:r>
              <a:rPr lang="en-US" sz="900" dirty="0">
                <a:latin typeface="Courier New" panose="02070309020205020404" pitchFamily="49" charset="0"/>
                <a:cs typeface="Courier New" panose="02070309020205020404" pitchFamily="49" charset="0"/>
              </a:rPr>
              <a:t>        description</a:t>
            </a:r>
          </a:p>
          <a:p>
            <a:r>
              <a:rPr lang="en-US" sz="900" dirty="0">
                <a:latin typeface="Courier New" panose="02070309020205020404" pitchFamily="49" charset="0"/>
                <a:cs typeface="Courier New" panose="02070309020205020404" pitchFamily="49" charset="0"/>
              </a:rPr>
              <a:t>          "Statistics associated with memory utilization.";</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leaf total-memory {</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type uint64;</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units "kibibytes";</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description</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"The total amount of memory in kibibytes.";</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leaf free-memory {</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type uint64;</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units "kibibytes";</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description</a:t>
            </a:r>
          </a:p>
          <a:p>
            <a:r>
              <a:rPr lang="en-US" sz="900" dirty="0">
                <a:latin typeface="Courier New" panose="02070309020205020404" pitchFamily="49" charset="0"/>
                <a:cs typeface="Courier New" panose="02070309020205020404" pitchFamily="49" charset="0"/>
              </a:rPr>
              <a:t>            </a:t>
            </a:r>
            <a:r>
              <a:rPr lang="en-US" sz="900" dirty="0">
                <a:highlight>
                  <a:srgbClr val="FFFF00"/>
                </a:highlight>
                <a:latin typeface="Courier New" panose="02070309020205020404" pitchFamily="49" charset="0"/>
                <a:cs typeface="Courier New" panose="02070309020205020404" pitchFamily="49" charset="0"/>
              </a:rPr>
              <a:t>"Total free memory in kibibytes.";</a:t>
            </a:r>
          </a:p>
          <a:p>
            <a:r>
              <a:rPr lang="en-US" sz="900" dirty="0">
                <a:latin typeface="Courier New" panose="02070309020205020404" pitchFamily="49" charset="0"/>
                <a:cs typeface="Courier New" panose="02070309020205020404" pitchFamily="49" charset="0"/>
              </a:rPr>
              <a:t>        }</a:t>
            </a:r>
          </a:p>
        </p:txBody>
      </p:sp>
      <p:sp>
        <p:nvSpPr>
          <p:cNvPr id="23" name="TextBox 22">
            <a:extLst>
              <a:ext uri="{FF2B5EF4-FFF2-40B4-BE49-F238E27FC236}">
                <a16:creationId xmlns:a16="http://schemas.microsoft.com/office/drawing/2014/main" id="{AB6FDF49-AFB8-E644-1F3D-AB067B305659}"/>
              </a:ext>
            </a:extLst>
          </p:cNvPr>
          <p:cNvSpPr txBox="1"/>
          <p:nvPr/>
        </p:nvSpPr>
        <p:spPr bwMode="gray">
          <a:xfrm rot="1217042">
            <a:off x="4308193" y="3146929"/>
            <a:ext cx="1864840" cy="867930"/>
          </a:xfrm>
          <a:prstGeom prst="rect">
            <a:avLst/>
          </a:prstGeom>
          <a:noFill/>
        </p:spPr>
        <p:txBody>
          <a:bodyPr wrap="square">
            <a:spAutoFit/>
          </a:bodyPr>
          <a:lstStyle/>
          <a:p>
            <a:pPr algn="ctr">
              <a:lnSpc>
                <a:spcPct val="90000"/>
              </a:lnSpc>
              <a:spcBef>
                <a:spcPts val="1800"/>
              </a:spcBef>
              <a:spcAft>
                <a:spcPts val="1200"/>
              </a:spcAft>
              <a:defRPr/>
            </a:pPr>
            <a:r>
              <a:rPr lang="en-US" sz="2800" b="1" dirty="0">
                <a:solidFill>
                  <a:srgbClr val="FF0000"/>
                </a:solidFill>
                <a:latin typeface="Daytona Light" panose="020B0304030503040204" pitchFamily="34" charset="0"/>
              </a:rPr>
              <a:t>Huawei</a:t>
            </a:r>
            <a:br>
              <a:rPr lang="en-US" sz="2800" b="1" dirty="0">
                <a:solidFill>
                  <a:srgbClr val="FF0000"/>
                </a:solidFill>
                <a:latin typeface="Daytona Light" panose="020B0304030503040204" pitchFamily="34" charset="0"/>
              </a:rPr>
            </a:br>
            <a:r>
              <a:rPr lang="en-US" sz="2800" b="1" dirty="0">
                <a:solidFill>
                  <a:srgbClr val="FF0000"/>
                </a:solidFill>
                <a:latin typeface="Daytona Light" panose="020B0304030503040204" pitchFamily="34" charset="0"/>
              </a:rPr>
              <a:t>VRP</a:t>
            </a:r>
            <a:endParaRPr lang="en-US" sz="2800" dirty="0">
              <a:solidFill>
                <a:srgbClr val="FF0000"/>
              </a:solidFill>
              <a:latin typeface="Daytona Light" panose="020B0304030503040204" pitchFamily="34" charset="0"/>
              <a:cs typeface="Courier New" panose="02070309020205020404" pitchFamily="49" charset="0"/>
            </a:endParaRPr>
          </a:p>
        </p:txBody>
      </p:sp>
    </p:spTree>
    <p:extLst>
      <p:ext uri="{BB962C8B-B14F-4D97-AF65-F5344CB8AC3E}">
        <p14:creationId xmlns:p14="http://schemas.microsoft.com/office/powerpoint/2010/main" val="63620314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961533" y="2011679"/>
            <a:ext cx="6363093" cy="4171630"/>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r>
              <a:rPr lang="en-US" dirty="0"/>
              <a:t>Nowadays network operators are using </a:t>
            </a:r>
            <a:r>
              <a:rPr lang="en-US" b="1" dirty="0">
                <a:solidFill>
                  <a:srgbClr val="FF0000"/>
                </a:solidFill>
              </a:rPr>
              <a:t>machine and human readable YANG </a:t>
            </a:r>
            <a:r>
              <a:rPr lang="en-US" dirty="0">
                <a:solidFill>
                  <a:srgbClr val="FF0000"/>
                </a:solidFill>
                <a:hlinkClick r:id="rId2"/>
              </a:rPr>
              <a:t>RFC 7950</a:t>
            </a:r>
            <a:r>
              <a:rPr lang="en-US" dirty="0">
                <a:hlinkClick r:id="rId2"/>
              </a:rPr>
              <a:t> </a:t>
            </a:r>
            <a:r>
              <a:rPr lang="en-US" dirty="0"/>
              <a:t>to model their configurations and obtain YANG modelled data from their networks. </a:t>
            </a:r>
          </a:p>
          <a:p>
            <a:r>
              <a:rPr lang="en-US" b="1" dirty="0">
                <a:solidFill>
                  <a:srgbClr val="FF0000"/>
                </a:solidFill>
              </a:rPr>
              <a:t>Network operators organize their data in a Data Mesh </a:t>
            </a:r>
            <a:r>
              <a:rPr lang="en-US" dirty="0"/>
              <a:t>where a message broker such as Apache Kafka facilitates the exchange of messages among data processing components. </a:t>
            </a:r>
          </a:p>
          <a:p>
            <a:r>
              <a:rPr lang="en-US" dirty="0"/>
              <a:t>Today, subscribing to a YANG datastore, publishing a YANG modeled notifications message from the network and viewing the data in a time series database, </a:t>
            </a:r>
            <a:r>
              <a:rPr lang="en-US" b="1" dirty="0">
                <a:solidFill>
                  <a:srgbClr val="FF0000"/>
                </a:solidFill>
              </a:rPr>
              <a:t>manual labor is needed to perform data transformation </a:t>
            </a:r>
            <a:r>
              <a:rPr lang="en-US" dirty="0"/>
              <a:t>to make a message broker and its data processing components with YANG notifications interoperable.</a:t>
            </a:r>
          </a:p>
        </p:txBody>
      </p:sp>
      <p:sp>
        <p:nvSpPr>
          <p:cNvPr id="18" name="TextBox 17">
            <a:extLst>
              <a:ext uri="{FF2B5EF4-FFF2-40B4-BE49-F238E27FC236}">
                <a16:creationId xmlns:a16="http://schemas.microsoft.com/office/drawing/2014/main" id="{B283EDB4-CFDF-D6B9-8AF9-9CFA563360E3}"/>
              </a:ext>
            </a:extLst>
          </p:cNvPr>
          <p:cNvSpPr txBox="1"/>
          <p:nvPr/>
        </p:nvSpPr>
        <p:spPr>
          <a:xfrm>
            <a:off x="7588576" y="2365150"/>
            <a:ext cx="3999316" cy="2862322"/>
          </a:xfrm>
          <a:prstGeom prst="rect">
            <a:avLst/>
          </a:prstGeom>
          <a:noFill/>
        </p:spPr>
        <p:txBody>
          <a:bodyPr wrap="square">
            <a:spAutoFit/>
          </a:bodyPr>
          <a:lstStyle/>
          <a:p>
            <a:pPr algn="ctr"/>
            <a:r>
              <a:rPr lang="en-US" sz="3000" b="1" dirty="0">
                <a:latin typeface="+mj-lt"/>
              </a:rPr>
              <a:t>« </a:t>
            </a:r>
            <a:r>
              <a:rPr lang="en-US" sz="3000" dirty="0">
                <a:latin typeface="+mj-lt"/>
              </a:rPr>
              <a:t>Even though YANG is </a:t>
            </a:r>
            <a:r>
              <a:rPr lang="en-US" sz="3000" dirty="0" err="1">
                <a:latin typeface="+mj-lt"/>
              </a:rPr>
              <a:t>intented</a:t>
            </a:r>
            <a:r>
              <a:rPr lang="en-US" sz="3000" dirty="0">
                <a:latin typeface="+mj-lt"/>
              </a:rPr>
              <a:t> to ease data management, </a:t>
            </a:r>
            <a:r>
              <a:rPr lang="en-US" sz="3000" b="1" dirty="0">
                <a:solidFill>
                  <a:srgbClr val="FF0000"/>
                </a:solidFill>
                <a:latin typeface="+mj-lt"/>
              </a:rPr>
              <a:t>this promise has not yet been fulfilled </a:t>
            </a:r>
            <a:r>
              <a:rPr lang="en-US" sz="3000" dirty="0">
                <a:latin typeface="+mj-lt"/>
              </a:rPr>
              <a:t>for Network Telemetry </a:t>
            </a:r>
            <a:r>
              <a:rPr lang="en-US" sz="3000" dirty="0">
                <a:latin typeface="+mj-lt"/>
                <a:hlinkClick r:id="rId3"/>
              </a:rPr>
              <a:t>RFC 9232 </a:t>
            </a:r>
            <a:r>
              <a:rPr lang="de-CH" sz="3000" b="1" dirty="0">
                <a:latin typeface="+mj-lt"/>
              </a:rPr>
              <a:t>»</a:t>
            </a:r>
            <a:endParaRPr lang="en-US" sz="3000" b="1" dirty="0">
              <a:latin typeface="+mj-lt"/>
            </a:endParaRP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Handling Operational YANG Modelled Data</a:t>
            </a:r>
            <a:br>
              <a:rPr lang="en-US" sz="3600" dirty="0"/>
            </a:br>
            <a:r>
              <a:rPr lang="en-US" sz="2700" dirty="0">
                <a:solidFill>
                  <a:schemeClr val="bg2">
                    <a:lumMod val="75000"/>
                  </a:schemeClr>
                </a:solidFill>
              </a:rPr>
              <a:t>State of the Union</a:t>
            </a:r>
          </a:p>
        </p:txBody>
      </p:sp>
    </p:spTree>
    <p:extLst>
      <p:ext uri="{BB962C8B-B14F-4D97-AF65-F5344CB8AC3E}">
        <p14:creationId xmlns:p14="http://schemas.microsoft.com/office/powerpoint/2010/main" val="13157759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15CB036-EC4A-4EFE-B93C-67D73666902B}"/>
              </a:ext>
            </a:extLst>
          </p:cNvPr>
          <p:cNvSpPr>
            <a:spLocks noGrp="1"/>
          </p:cNvSpPr>
          <p:nvPr>
            <p:ph type="sldNum" sz="quarter" idx="12"/>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8FF9B0DE-3FEB-4AA0-B465-B80EF7C1333D}" type="slidenum">
              <a:rPr kumimoji="0" lang="en-US" sz="1600" b="0" i="0" u="none" strike="noStrike" kern="1200" cap="none" spc="0" normalizeH="0" baseline="0" smtClean="0">
                <a:ln>
                  <a:noFill/>
                </a:ln>
                <a:solidFill>
                  <a:srgbClr val="333333"/>
                </a:solidFill>
                <a:effectLst/>
                <a:uLnTx/>
                <a:uFillTx/>
                <a:latin typeface="TheSans Swisscom Light"/>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30</a:t>
            </a:fld>
            <a:endParaRPr kumimoji="0" lang="en-US" sz="1600" b="0" i="0" u="none" strike="noStrike" kern="1200" cap="none" spc="0" normalizeH="0" baseline="0" dirty="0">
              <a:ln>
                <a:noFill/>
              </a:ln>
              <a:solidFill>
                <a:srgbClr val="333333"/>
              </a:solidFill>
              <a:effectLst/>
              <a:uLnTx/>
              <a:uFillTx/>
              <a:latin typeface="TheSans Swisscom Light"/>
              <a:ea typeface="+mn-ea"/>
              <a:cs typeface="+mn-cs"/>
            </a:endParaRPr>
          </a:p>
        </p:txBody>
      </p:sp>
      <p:sp>
        <p:nvSpPr>
          <p:cNvPr id="7" name="Title 6">
            <a:extLst>
              <a:ext uri="{FF2B5EF4-FFF2-40B4-BE49-F238E27FC236}">
                <a16:creationId xmlns:a16="http://schemas.microsoft.com/office/drawing/2014/main" id="{CB2954CC-8B28-4389-BD57-E4994D1541B6}"/>
              </a:ext>
            </a:extLst>
          </p:cNvPr>
          <p:cNvSpPr>
            <a:spLocks noGrp="1"/>
          </p:cNvSpPr>
          <p:nvPr>
            <p:ph type="title" idx="4294967295"/>
          </p:nvPr>
        </p:nvSpPr>
        <p:spPr>
          <a:xfrm>
            <a:off x="0" y="333375"/>
            <a:ext cx="2808288" cy="647700"/>
          </a:xfrm>
        </p:spPr>
        <p:txBody>
          <a:bodyPr>
            <a:normAutofit fontScale="90000"/>
          </a:bodyPr>
          <a:lstStyle/>
          <a:p>
            <a:r>
              <a:rPr lang="en-US" dirty="0"/>
              <a:t> </a:t>
            </a:r>
          </a:p>
        </p:txBody>
      </p:sp>
      <p:sp>
        <p:nvSpPr>
          <p:cNvPr id="3" name="TextBox 2">
            <a:extLst>
              <a:ext uri="{FF2B5EF4-FFF2-40B4-BE49-F238E27FC236}">
                <a16:creationId xmlns:a16="http://schemas.microsoft.com/office/drawing/2014/main" id="{61E8E978-44E6-F134-BF6F-0FAFB4AFC25F}"/>
              </a:ext>
            </a:extLst>
          </p:cNvPr>
          <p:cNvSpPr txBox="1"/>
          <p:nvPr/>
        </p:nvSpPr>
        <p:spPr bwMode="gray">
          <a:xfrm>
            <a:off x="994324" y="347716"/>
            <a:ext cx="5006914" cy="3431709"/>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 Schema Tree</a:t>
            </a:r>
          </a:p>
          <a:p>
            <a:r>
              <a:rPr lang="en-US" sz="900" dirty="0">
                <a:latin typeface="Courier New" panose="02070309020205020404" pitchFamily="49" charset="0"/>
                <a:cs typeface="Courier New" panose="02070309020205020404" pitchFamily="49" charset="0"/>
              </a:rPr>
              <a:t>module: </a:t>
            </a:r>
            <a:r>
              <a:rPr lang="en-US" sz="900" dirty="0" err="1">
                <a:latin typeface="Courier New" panose="02070309020205020404" pitchFamily="49" charset="0"/>
                <a:cs typeface="Courier New" panose="02070309020205020404" pitchFamily="49" charset="0"/>
              </a:rPr>
              <a:t>openconfig-lacp</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lacp</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config</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system-priority?   uint16</a:t>
            </a:r>
          </a:p>
          <a:p>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ro</a:t>
            </a:r>
            <a:r>
              <a:rPr lang="en-US" sz="900" dirty="0">
                <a:highlight>
                  <a:srgbClr val="FFFF00"/>
                </a:highlight>
                <a:latin typeface="Courier New" panose="02070309020205020404" pitchFamily="49" charset="0"/>
                <a:cs typeface="Courier New" panose="02070309020205020404" pitchFamily="49" charset="0"/>
              </a:rPr>
              <a:t> state</a:t>
            </a:r>
          </a:p>
          <a:p>
            <a:r>
              <a:rPr lang="en-US" sz="900" dirty="0">
                <a:highlight>
                  <a:srgbClr val="FFFF00"/>
                </a:highlight>
                <a:latin typeface="Courier New" panose="02070309020205020404" pitchFamily="49" charset="0"/>
                <a:cs typeface="Courier New" panose="02070309020205020404" pitchFamily="49" charset="0"/>
              </a:rPr>
              <a:t>     |  +--</a:t>
            </a:r>
            <a:r>
              <a:rPr lang="en-US" sz="900" dirty="0" err="1">
                <a:highlight>
                  <a:srgbClr val="FFFF00"/>
                </a:highlight>
                <a:latin typeface="Courier New" panose="02070309020205020404" pitchFamily="49" charset="0"/>
                <a:cs typeface="Courier New" panose="02070309020205020404" pitchFamily="49" charset="0"/>
              </a:rPr>
              <a:t>ro</a:t>
            </a:r>
            <a:r>
              <a:rPr lang="en-US" sz="900" dirty="0">
                <a:highlight>
                  <a:srgbClr val="FFFF00"/>
                </a:highlight>
                <a:latin typeface="Courier New" panose="02070309020205020404" pitchFamily="49" charset="0"/>
                <a:cs typeface="Courier New" panose="02070309020205020404" pitchFamily="49" charset="0"/>
              </a:rPr>
              <a:t> system-priority?   uint16</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interfaces</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interface* [name]</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name       -&gt; ../config/name</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config</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name?              </a:t>
            </a:r>
            <a:r>
              <a:rPr lang="en-US" sz="900" dirty="0" err="1">
                <a:latin typeface="Courier New" panose="02070309020205020404" pitchFamily="49" charset="0"/>
                <a:cs typeface="Courier New" panose="02070309020205020404" pitchFamily="49" charset="0"/>
              </a:rPr>
              <a:t>oc-if:base-interface-ref</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interval?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-period-type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-mode?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-activity-type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system-id-mac?     </a:t>
            </a:r>
            <a:r>
              <a:rPr lang="en-US" sz="900" dirty="0" err="1">
                <a:latin typeface="Courier New" panose="02070309020205020404" pitchFamily="49" charset="0"/>
                <a:cs typeface="Courier New" panose="02070309020205020404" pitchFamily="49" charset="0"/>
              </a:rPr>
              <a:t>oc-yang:mac-address</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rw</a:t>
            </a:r>
            <a:r>
              <a:rPr lang="en-US" sz="900" dirty="0">
                <a:latin typeface="Courier New" panose="02070309020205020404" pitchFamily="49" charset="0"/>
                <a:cs typeface="Courier New" panose="02070309020205020404" pitchFamily="49" charset="0"/>
              </a:rPr>
              <a:t> system-priority?   uint16</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state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name?              </a:t>
            </a:r>
            <a:r>
              <a:rPr lang="en-US" sz="900" dirty="0" err="1">
                <a:latin typeface="Courier New" panose="02070309020205020404" pitchFamily="49" charset="0"/>
                <a:cs typeface="Courier New" panose="02070309020205020404" pitchFamily="49" charset="0"/>
              </a:rPr>
              <a:t>oc-if:base-interface-ref</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interval?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-period-type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-mode?         </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-activity-type</a:t>
            </a: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system-id-mac?     </a:t>
            </a:r>
            <a:r>
              <a:rPr lang="en-US" sz="900" dirty="0" err="1">
                <a:latin typeface="Courier New" panose="02070309020205020404" pitchFamily="49" charset="0"/>
                <a:cs typeface="Courier New" panose="02070309020205020404" pitchFamily="49" charset="0"/>
              </a:rPr>
              <a:t>oc-yang:mac-address</a:t>
            </a:r>
            <a:endParaRPr lang="en-US" sz="900" dirty="0">
              <a:latin typeface="Courier New" panose="02070309020205020404" pitchFamily="49" charset="0"/>
              <a:cs typeface="Courier New" panose="02070309020205020404" pitchFamily="49" charset="0"/>
            </a:endParaRPr>
          </a:p>
          <a:p>
            <a:r>
              <a:rPr lang="en-US" sz="900" dirty="0">
                <a:latin typeface="Courier New" panose="02070309020205020404" pitchFamily="49" charset="0"/>
                <a:cs typeface="Courier New" panose="02070309020205020404" pitchFamily="49" charset="0"/>
              </a:rPr>
              <a:t>           |  +--</a:t>
            </a:r>
            <a:r>
              <a:rPr lang="en-US" sz="900" dirty="0" err="1">
                <a:latin typeface="Courier New" panose="02070309020205020404" pitchFamily="49" charset="0"/>
                <a:cs typeface="Courier New" panose="02070309020205020404" pitchFamily="49" charset="0"/>
              </a:rPr>
              <a:t>ro</a:t>
            </a:r>
            <a:r>
              <a:rPr lang="en-US" sz="900" dirty="0">
                <a:latin typeface="Courier New" panose="02070309020205020404" pitchFamily="49" charset="0"/>
                <a:cs typeface="Courier New" panose="02070309020205020404" pitchFamily="49" charset="0"/>
              </a:rPr>
              <a:t> system-priority?   uint16</a:t>
            </a:r>
          </a:p>
        </p:txBody>
      </p:sp>
      <p:sp>
        <p:nvSpPr>
          <p:cNvPr id="6" name="TextBox 5">
            <a:extLst>
              <a:ext uri="{FF2B5EF4-FFF2-40B4-BE49-F238E27FC236}">
                <a16:creationId xmlns:a16="http://schemas.microsoft.com/office/drawing/2014/main" id="{00250613-AD5B-B4C2-8BCC-D37FEFA4FDB5}"/>
              </a:ext>
            </a:extLst>
          </p:cNvPr>
          <p:cNvSpPr txBox="1"/>
          <p:nvPr/>
        </p:nvSpPr>
        <p:spPr bwMode="gray">
          <a:xfrm>
            <a:off x="6190764" y="347716"/>
            <a:ext cx="4808278" cy="3764107"/>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YANG-Push Subscription Started</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ietf-yp-notification:envelope</a:t>
            </a:r>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"event-time": "2025-06-17T07:33:46.061Z",</a:t>
            </a:r>
          </a:p>
          <a:p>
            <a:r>
              <a:rPr lang="en-US" sz="900" dirty="0">
                <a:latin typeface="Courier New" panose="02070309020205020404" pitchFamily="49" charset="0"/>
                <a:cs typeface="Courier New" panose="02070309020205020404" pitchFamily="49" charset="0"/>
              </a:rPr>
              <a:t>        "hostname": "ipf-zbl1327-r-daisy-91",</a:t>
            </a:r>
          </a:p>
          <a:p>
            <a:r>
              <a:rPr lang="en-US" sz="900" dirty="0">
                <a:latin typeface="Courier New" panose="02070309020205020404" pitchFamily="49" charset="0"/>
                <a:cs typeface="Courier New" panose="02070309020205020404" pitchFamily="49" charset="0"/>
              </a:rPr>
              <a:t>        "sequence-number": 0,</a:t>
            </a:r>
          </a:p>
          <a:p>
            <a:r>
              <a:rPr lang="en-US" sz="900" dirty="0">
                <a:latin typeface="Courier New" panose="02070309020205020404" pitchFamily="49" charset="0"/>
                <a:cs typeface="Courier New" panose="02070309020205020404" pitchFamily="49" charset="0"/>
              </a:rPr>
              <a:t>        "contents": {</a:t>
            </a:r>
          </a:p>
          <a:p>
            <a:r>
              <a:rPr lang="en-US" sz="900" dirty="0">
                <a:highlight>
                  <a:srgbClr val="00FF00"/>
                </a:highlight>
                <a:latin typeface="Courier New" panose="02070309020205020404" pitchFamily="49" charset="0"/>
                <a:cs typeface="Courier New" panose="02070309020205020404" pitchFamily="49" charset="0"/>
              </a:rPr>
              <a:t>            "</a:t>
            </a:r>
            <a:r>
              <a:rPr lang="en-US" sz="900" dirty="0" err="1">
                <a:highlight>
                  <a:srgbClr val="00FF00"/>
                </a:highlight>
                <a:latin typeface="Courier New" panose="02070309020205020404" pitchFamily="49" charset="0"/>
                <a:cs typeface="Courier New" panose="02070309020205020404" pitchFamily="49" charset="0"/>
              </a:rPr>
              <a:t>ietf-subscribed-notifications:subscription-started</a:t>
            </a:r>
            <a:r>
              <a:rPr lang="en-US" sz="900" dirty="0">
                <a:highlight>
                  <a:srgbClr val="00FF00"/>
                </a:highlight>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"id": 17,</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ietf-yang-push:datastore</a:t>
            </a:r>
            <a:r>
              <a:rPr lang="en-US" sz="900" dirty="0">
                <a:latin typeface="Courier New" panose="02070309020205020404" pitchFamily="49" charset="0"/>
                <a:cs typeface="Courier New" panose="02070309020205020404" pitchFamily="49" charset="0"/>
              </a:rPr>
              <a:t>": "operational",</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ietf-yang-push:datastore-xpath-filter</a:t>
            </a:r>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openconfig-lacp:lacp</a:t>
            </a:r>
            <a:r>
              <a:rPr lang="en-US" sz="900" dirty="0">
                <a:latin typeface="Courier New" panose="02070309020205020404" pitchFamily="49" charset="0"/>
                <a:cs typeface="Courier New" panose="02070309020205020404" pitchFamily="49" charset="0"/>
              </a:rPr>
              <a:t>/state",</a:t>
            </a:r>
          </a:p>
          <a:p>
            <a:r>
              <a:rPr lang="en-US" sz="900" dirty="0">
                <a:latin typeface="Courier New" panose="02070309020205020404" pitchFamily="49" charset="0"/>
                <a:cs typeface="Courier New" panose="02070309020205020404" pitchFamily="49" charset="0"/>
              </a:rPr>
              <a:t>                "transport": "</a:t>
            </a:r>
            <a:r>
              <a:rPr lang="en-US" sz="900" dirty="0" err="1">
                <a:latin typeface="Courier New" panose="02070309020205020404" pitchFamily="49" charset="0"/>
                <a:cs typeface="Courier New" panose="02070309020205020404" pitchFamily="49" charset="0"/>
              </a:rPr>
              <a:t>ietf-udp-notif-transport:udp-notif</a:t>
            </a:r>
            <a:r>
              <a:rPr lang="en-US" sz="900" dirty="0">
                <a:latin typeface="Courier New" panose="02070309020205020404" pitchFamily="49" charset="0"/>
                <a:cs typeface="Courier New" panose="02070309020205020404" pitchFamily="49" charset="0"/>
              </a:rPr>
              <a:t>",</a:t>
            </a:r>
          </a:p>
          <a:p>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ietf-yang-push-revision:module-version</a:t>
            </a:r>
            <a:r>
              <a:rPr lang="en-US" sz="900" dirty="0">
                <a:highlight>
                  <a:srgbClr val="FFFF00"/>
                </a:highlight>
                <a:latin typeface="Courier New" panose="02070309020205020404" pitchFamily="49" charset="0"/>
                <a:cs typeface="Courier New" panose="02070309020205020404" pitchFamily="49" charset="0"/>
              </a:rPr>
              <a:t>": [</a:t>
            </a:r>
          </a:p>
          <a:p>
            <a:r>
              <a:rPr lang="en-US" sz="900" dirty="0">
                <a:highlight>
                  <a:srgbClr val="FFFF00"/>
                </a:highlight>
                <a:latin typeface="Courier New" panose="02070309020205020404" pitchFamily="49" charset="0"/>
                <a:cs typeface="Courier New" panose="02070309020205020404" pitchFamily="49" charset="0"/>
              </a:rPr>
              <a:t>                    {</a:t>
            </a:r>
          </a:p>
          <a:p>
            <a:r>
              <a:rPr lang="en-US" sz="900" dirty="0">
                <a:highlight>
                  <a:srgbClr val="FFFF00"/>
                </a:highlight>
                <a:latin typeface="Courier New" panose="02070309020205020404" pitchFamily="49" charset="0"/>
                <a:cs typeface="Courier New" panose="02070309020205020404" pitchFamily="49" charset="0"/>
              </a:rPr>
              <a:t>                        "module-name": "</a:t>
            </a:r>
            <a:r>
              <a:rPr lang="en-US" sz="900" dirty="0" err="1">
                <a:highlight>
                  <a:srgbClr val="FFFF00"/>
                </a:highlight>
                <a:latin typeface="Courier New" panose="02070309020205020404" pitchFamily="49" charset="0"/>
                <a:cs typeface="Courier New" panose="02070309020205020404" pitchFamily="49" charset="0"/>
              </a:rPr>
              <a:t>openconfig-lacp</a:t>
            </a:r>
            <a:r>
              <a:rPr lang="en-US" sz="900" dirty="0">
                <a:highlight>
                  <a:srgbClr val="FFFF00"/>
                </a:highlight>
                <a:latin typeface="Courier New" panose="02070309020205020404" pitchFamily="49" charset="0"/>
                <a:cs typeface="Courier New" panose="02070309020205020404" pitchFamily="49" charset="0"/>
              </a:rPr>
              <a:t>",</a:t>
            </a:r>
          </a:p>
          <a:p>
            <a:r>
              <a:rPr lang="en-US" sz="900" dirty="0">
                <a:highlight>
                  <a:srgbClr val="FFFF00"/>
                </a:highlight>
                <a:latin typeface="Courier New" panose="02070309020205020404" pitchFamily="49" charset="0"/>
                <a:cs typeface="Courier New" panose="02070309020205020404" pitchFamily="49" charset="0"/>
              </a:rPr>
              <a:t>                        "revision": "2023-12-11"</a:t>
            </a:r>
          </a:p>
          <a:p>
            <a:r>
              <a:rPr lang="en-US" sz="900" dirty="0">
                <a:highlight>
                  <a:srgbClr val="FFFF00"/>
                </a:highlight>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a:t>
            </a:r>
          </a:p>
          <a:p>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ietf-yang-push-revision:yang-library-content-id</a:t>
            </a:r>
            <a:r>
              <a:rPr lang="en-US" sz="900" dirty="0">
                <a:highlight>
                  <a:srgbClr val="FFFF00"/>
                </a:highlight>
                <a:latin typeface="Courier New" panose="02070309020205020404" pitchFamily="49" charset="0"/>
                <a:cs typeface="Courier New" panose="02070309020205020404" pitchFamily="49" charset="0"/>
              </a:rPr>
              <a:t>": "4df70b4158a31ba6334f11b7bc2d41e6bbc0f16b",</a:t>
            </a:r>
          </a:p>
          <a:p>
            <a:r>
              <a:rPr lang="en-US" sz="900" dirty="0">
                <a:latin typeface="Courier New" panose="02070309020205020404" pitchFamily="49" charset="0"/>
                <a:cs typeface="Courier New" panose="02070309020205020404" pitchFamily="49" charset="0"/>
              </a:rPr>
              <a:t>                "encoding": "encode-</a:t>
            </a:r>
            <a:r>
              <a:rPr lang="en-US" sz="900" dirty="0" err="1">
                <a:latin typeface="Courier New" panose="02070309020205020404" pitchFamily="49" charset="0"/>
                <a:cs typeface="Courier New" panose="02070309020205020404" pitchFamily="49" charset="0"/>
              </a:rPr>
              <a:t>json</a:t>
            </a:r>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ietf-yang-push:on-change</a:t>
            </a:r>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"sync-on-start": true</a:t>
            </a:r>
          </a:p>
          <a:p>
            <a:r>
              <a:rPr lang="en-US" sz="900" dirty="0">
                <a:latin typeface="Courier New" panose="02070309020205020404" pitchFamily="49" charset="0"/>
                <a:cs typeface="Courier New" panose="02070309020205020404" pitchFamily="49" charset="0"/>
              </a:rPr>
              <a:t>                }</a:t>
            </a:r>
          </a:p>
        </p:txBody>
      </p:sp>
      <p:sp>
        <p:nvSpPr>
          <p:cNvPr id="9" name="TextBox 8">
            <a:extLst>
              <a:ext uri="{FF2B5EF4-FFF2-40B4-BE49-F238E27FC236}">
                <a16:creationId xmlns:a16="http://schemas.microsoft.com/office/drawing/2014/main" id="{FFAA977A-FAC9-3745-EB0A-CC9A159B99BA}"/>
              </a:ext>
            </a:extLst>
          </p:cNvPr>
          <p:cNvSpPr txBox="1"/>
          <p:nvPr/>
        </p:nvSpPr>
        <p:spPr bwMode="gray">
          <a:xfrm>
            <a:off x="6190764" y="4111823"/>
            <a:ext cx="5446270" cy="2517612"/>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YANG-Push Push Update</a:t>
            </a:r>
          </a:p>
          <a:p>
            <a:r>
              <a:rPr lang="en-US" sz="900" dirty="0">
                <a:latin typeface="Courier New" panose="02070309020205020404" pitchFamily="49" charset="0"/>
                <a:cs typeface="Courier New" panose="02070309020205020404" pitchFamily="49" charset="0"/>
              </a:rPr>
              <a:t>{</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ietf-yp-notification:envelope</a:t>
            </a:r>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"event-time": "2025-06-17T07:33:48.741Z",</a:t>
            </a:r>
          </a:p>
          <a:p>
            <a:r>
              <a:rPr lang="en-US" sz="900" dirty="0">
                <a:highlight>
                  <a:srgbClr val="00FFFF"/>
                </a:highlight>
                <a:latin typeface="Courier New" panose="02070309020205020404" pitchFamily="49" charset="0"/>
                <a:cs typeface="Courier New" panose="02070309020205020404" pitchFamily="49" charset="0"/>
              </a:rPr>
              <a:t>        "hostname": "ipf-zbl1327-r-daisy-91",</a:t>
            </a:r>
          </a:p>
          <a:p>
            <a:r>
              <a:rPr lang="en-US" sz="900" dirty="0">
                <a:latin typeface="Courier New" panose="02070309020205020404" pitchFamily="49" charset="0"/>
                <a:cs typeface="Courier New" panose="02070309020205020404" pitchFamily="49" charset="0"/>
              </a:rPr>
              <a:t>        "sequence-number": 1,</a:t>
            </a:r>
          </a:p>
          <a:p>
            <a:r>
              <a:rPr lang="en-US" sz="900" dirty="0">
                <a:latin typeface="Courier New" panose="02070309020205020404" pitchFamily="49" charset="0"/>
                <a:cs typeface="Courier New" panose="02070309020205020404" pitchFamily="49" charset="0"/>
              </a:rPr>
              <a:t>        "contents": {</a:t>
            </a:r>
          </a:p>
          <a:p>
            <a:r>
              <a:rPr lang="en-US" sz="900" dirty="0">
                <a:highlight>
                  <a:srgbClr val="00FF00"/>
                </a:highlight>
                <a:latin typeface="Courier New" panose="02070309020205020404" pitchFamily="49" charset="0"/>
                <a:cs typeface="Courier New" panose="02070309020205020404" pitchFamily="49" charset="0"/>
              </a:rPr>
              <a:t>            "</a:t>
            </a:r>
            <a:r>
              <a:rPr lang="en-US" sz="900" dirty="0" err="1">
                <a:highlight>
                  <a:srgbClr val="00FF00"/>
                </a:highlight>
                <a:latin typeface="Courier New" panose="02070309020205020404" pitchFamily="49" charset="0"/>
                <a:cs typeface="Courier New" panose="02070309020205020404" pitchFamily="49" charset="0"/>
              </a:rPr>
              <a:t>ietf-yang-push:push-update</a:t>
            </a:r>
            <a:r>
              <a:rPr lang="en-US" sz="900" dirty="0">
                <a:highlight>
                  <a:srgbClr val="00FF00"/>
                </a:highlight>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"id": 17,</a:t>
            </a:r>
          </a:p>
          <a:p>
            <a:r>
              <a:rPr lang="en-US" sz="900" dirty="0">
                <a:highlight>
                  <a:srgbClr val="00FFFF"/>
                </a:highlight>
                <a:latin typeface="Courier New" panose="02070309020205020404" pitchFamily="49" charset="0"/>
                <a:cs typeface="Courier New" panose="02070309020205020404" pitchFamily="49" charset="0"/>
              </a:rPr>
              <a:t>                "</a:t>
            </a:r>
            <a:r>
              <a:rPr lang="en-US" sz="900" dirty="0" err="1">
                <a:highlight>
                  <a:srgbClr val="00FFFF"/>
                </a:highlight>
                <a:latin typeface="Courier New" panose="02070309020205020404" pitchFamily="49" charset="0"/>
                <a:cs typeface="Courier New" panose="02070309020205020404" pitchFamily="49" charset="0"/>
              </a:rPr>
              <a:t>ietf-yp-observation:timestamp</a:t>
            </a:r>
            <a:r>
              <a:rPr lang="en-US" sz="900" dirty="0">
                <a:highlight>
                  <a:srgbClr val="00FFFF"/>
                </a:highlight>
                <a:latin typeface="Courier New" panose="02070309020205020404" pitchFamily="49" charset="0"/>
                <a:cs typeface="Courier New" panose="02070309020205020404" pitchFamily="49" charset="0"/>
              </a:rPr>
              <a:t>": "2025-06-17T07:33:48.741Z",</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ietf-yp-observation:point-in-time</a:t>
            </a:r>
            <a:r>
              <a:rPr lang="en-US" sz="900" dirty="0">
                <a:latin typeface="Courier New" panose="02070309020205020404" pitchFamily="49" charset="0"/>
                <a:cs typeface="Courier New" panose="02070309020205020404" pitchFamily="49" charset="0"/>
              </a:rPr>
              <a:t>": "initial-state",</a:t>
            </a:r>
          </a:p>
          <a:p>
            <a:r>
              <a:rPr lang="en-US" sz="900" dirty="0">
                <a:latin typeface="Courier New" panose="02070309020205020404" pitchFamily="49" charset="0"/>
                <a:cs typeface="Courier New" panose="02070309020205020404" pitchFamily="49" charset="0"/>
              </a:rPr>
              <a:t>                "datastore-contents": {</a:t>
            </a:r>
          </a:p>
          <a:p>
            <a:r>
              <a:rPr lang="en-US" sz="900" dirty="0">
                <a:latin typeface="Courier New" panose="02070309020205020404" pitchFamily="49" charset="0"/>
                <a:cs typeface="Courier New" panose="02070309020205020404" pitchFamily="49" charset="0"/>
              </a:rPr>
              <a:t>                    "</a:t>
            </a:r>
            <a:r>
              <a:rPr lang="en-US" sz="900" dirty="0" err="1">
                <a:latin typeface="Courier New" panose="02070309020205020404" pitchFamily="49" charset="0"/>
                <a:cs typeface="Courier New" panose="02070309020205020404" pitchFamily="49" charset="0"/>
              </a:rPr>
              <a:t>openconfig-lacp:lacp</a:t>
            </a:r>
            <a:r>
              <a:rPr lang="en-US" sz="900" dirty="0">
                <a:latin typeface="Courier New" panose="02070309020205020404" pitchFamily="49" charset="0"/>
                <a:cs typeface="Courier New" panose="02070309020205020404" pitchFamily="49" charset="0"/>
              </a:rPr>
              <a:t>": {</a:t>
            </a:r>
          </a:p>
          <a:p>
            <a:r>
              <a:rPr lang="en-US" sz="900" dirty="0">
                <a:highlight>
                  <a:srgbClr val="FFFF00"/>
                </a:highlight>
                <a:latin typeface="Courier New" panose="02070309020205020404" pitchFamily="49" charset="0"/>
                <a:cs typeface="Courier New" panose="02070309020205020404" pitchFamily="49" charset="0"/>
              </a:rPr>
              <a:t>                        "state": {</a:t>
            </a:r>
          </a:p>
          <a:p>
            <a:r>
              <a:rPr lang="en-US" sz="900" dirty="0">
                <a:highlight>
                  <a:srgbClr val="FFFF00"/>
                </a:highlight>
                <a:latin typeface="Courier New" panose="02070309020205020404" pitchFamily="49" charset="0"/>
                <a:cs typeface="Courier New" panose="02070309020205020404" pitchFamily="49" charset="0"/>
              </a:rPr>
              <a:t>                            "system-priority": 32768</a:t>
            </a:r>
          </a:p>
          <a:p>
            <a:r>
              <a:rPr lang="en-US" sz="900" dirty="0">
                <a:latin typeface="Courier New" panose="02070309020205020404" pitchFamily="49" charset="0"/>
                <a:cs typeface="Courier New" panose="02070309020205020404" pitchFamily="49" charset="0"/>
              </a:rPr>
              <a:t>                        }</a:t>
            </a:r>
          </a:p>
        </p:txBody>
      </p:sp>
      <p:sp>
        <p:nvSpPr>
          <p:cNvPr id="22" name="TextBox 21">
            <a:extLst>
              <a:ext uri="{FF2B5EF4-FFF2-40B4-BE49-F238E27FC236}">
                <a16:creationId xmlns:a16="http://schemas.microsoft.com/office/drawing/2014/main" id="{3DEE7F39-AE96-4AE8-3641-803A2926EEC3}"/>
              </a:ext>
            </a:extLst>
          </p:cNvPr>
          <p:cNvSpPr txBox="1"/>
          <p:nvPr/>
        </p:nvSpPr>
        <p:spPr bwMode="gray">
          <a:xfrm>
            <a:off x="1134735" y="4007405"/>
            <a:ext cx="4662216" cy="2240613"/>
          </a:xfrm>
          <a:prstGeom prst="rect">
            <a:avLst/>
          </a:prstGeom>
          <a:noFill/>
        </p:spPr>
        <p:txBody>
          <a:bodyPr wrap="square">
            <a:spAutoFit/>
          </a:bodyPr>
          <a:lstStyle/>
          <a:p>
            <a:pPr>
              <a:lnSpc>
                <a:spcPct val="90000"/>
              </a:lnSpc>
              <a:spcBef>
                <a:spcPts val="1800"/>
              </a:spcBef>
              <a:spcAft>
                <a:spcPts val="1200"/>
              </a:spcAft>
              <a:defRPr/>
            </a:pPr>
            <a:r>
              <a:rPr lang="en-US" sz="1400" b="1" dirty="0">
                <a:solidFill>
                  <a:sysClr val="windowText" lastClr="000000"/>
                </a:solidFill>
                <a:latin typeface="+mj-lt"/>
              </a:rPr>
              <a:t>YANG Semantics</a:t>
            </a:r>
          </a:p>
          <a:p>
            <a:r>
              <a:rPr lang="en-US" sz="900" dirty="0">
                <a:latin typeface="Courier New" panose="02070309020205020404" pitchFamily="49" charset="0"/>
                <a:cs typeface="Courier New" panose="02070309020205020404" pitchFamily="49" charset="0"/>
              </a:rPr>
              <a:t> grouping aggregation-</a:t>
            </a:r>
            <a:r>
              <a:rPr lang="en-US" sz="900" dirty="0" err="1">
                <a:latin typeface="Courier New" panose="02070309020205020404" pitchFamily="49" charset="0"/>
                <a:cs typeface="Courier New" panose="02070309020205020404" pitchFamily="49" charset="0"/>
              </a:rPr>
              <a:t>lacp</a:t>
            </a:r>
            <a:r>
              <a:rPr lang="en-US" sz="900" dirty="0">
                <a:latin typeface="Courier New" panose="02070309020205020404" pitchFamily="49" charset="0"/>
                <a:cs typeface="Courier New" panose="02070309020205020404" pitchFamily="49" charset="0"/>
              </a:rPr>
              <a:t>-global-config {</a:t>
            </a:r>
          </a:p>
          <a:p>
            <a:r>
              <a:rPr lang="en-US" sz="900" dirty="0">
                <a:latin typeface="Courier New" panose="02070309020205020404" pitchFamily="49" charset="0"/>
                <a:cs typeface="Courier New" panose="02070309020205020404" pitchFamily="49" charset="0"/>
              </a:rPr>
              <a:t>    description</a:t>
            </a:r>
          </a:p>
          <a:p>
            <a:r>
              <a:rPr lang="en-US" sz="900" dirty="0">
                <a:latin typeface="Courier New" panose="02070309020205020404" pitchFamily="49" charset="0"/>
                <a:cs typeface="Courier New" panose="02070309020205020404" pitchFamily="49" charset="0"/>
              </a:rPr>
              <a:t>      "Configuration data for LACP aggregate interfaces";</a:t>
            </a:r>
          </a:p>
          <a:p>
            <a:endParaRPr lang="en-US" sz="900" dirty="0">
              <a:latin typeface="Courier New" panose="02070309020205020404" pitchFamily="49" charset="0"/>
              <a:cs typeface="Courier New" panose="02070309020205020404" pitchFamily="49" charset="0"/>
            </a:endParaRPr>
          </a:p>
          <a:p>
            <a:endParaRPr lang="en-US" sz="900" dirty="0">
              <a:latin typeface="Courier New" panose="02070309020205020404" pitchFamily="49" charset="0"/>
              <a:cs typeface="Courier New" panose="02070309020205020404" pitchFamily="49" charset="0"/>
            </a:endParaRPr>
          </a:p>
          <a:p>
            <a:r>
              <a:rPr lang="en-US" sz="900" dirty="0">
                <a:highlight>
                  <a:srgbClr val="FFFF00"/>
                </a:highlight>
                <a:latin typeface="Courier New" panose="02070309020205020404" pitchFamily="49" charset="0"/>
                <a:cs typeface="Courier New" panose="02070309020205020404" pitchFamily="49" charset="0"/>
              </a:rPr>
              <a:t>    leaf system-priority {</a:t>
            </a:r>
          </a:p>
          <a:p>
            <a:r>
              <a:rPr lang="en-US" sz="900" dirty="0">
                <a:highlight>
                  <a:srgbClr val="FFFF00"/>
                </a:highlight>
                <a:latin typeface="Courier New" panose="02070309020205020404" pitchFamily="49" charset="0"/>
                <a:cs typeface="Courier New" panose="02070309020205020404" pitchFamily="49" charset="0"/>
              </a:rPr>
              <a:t>      type uint16;</a:t>
            </a:r>
          </a:p>
          <a:p>
            <a:r>
              <a:rPr lang="en-US" sz="900" dirty="0">
                <a:highlight>
                  <a:srgbClr val="FFFF00"/>
                </a:highlight>
                <a:latin typeface="Courier New" panose="02070309020205020404" pitchFamily="49" charset="0"/>
                <a:cs typeface="Courier New" panose="02070309020205020404" pitchFamily="49" charset="0"/>
              </a:rPr>
              <a:t>      description</a:t>
            </a:r>
          </a:p>
          <a:p>
            <a:r>
              <a:rPr lang="en-US" sz="900" dirty="0">
                <a:highlight>
                  <a:srgbClr val="FFFF00"/>
                </a:highlight>
                <a:latin typeface="Courier New" panose="02070309020205020404" pitchFamily="49" charset="0"/>
                <a:cs typeface="Courier New" panose="02070309020205020404" pitchFamily="49" charset="0"/>
              </a:rPr>
              <a:t>        "</a:t>
            </a:r>
            <a:r>
              <a:rPr lang="en-US" sz="900" dirty="0" err="1">
                <a:highlight>
                  <a:srgbClr val="FFFF00"/>
                </a:highlight>
                <a:latin typeface="Courier New" panose="02070309020205020404" pitchFamily="49" charset="0"/>
                <a:cs typeface="Courier New" panose="02070309020205020404" pitchFamily="49" charset="0"/>
              </a:rPr>
              <a:t>Sytem</a:t>
            </a:r>
            <a:r>
              <a:rPr lang="en-US" sz="900" dirty="0">
                <a:highlight>
                  <a:srgbClr val="FFFF00"/>
                </a:highlight>
                <a:latin typeface="Courier New" panose="02070309020205020404" pitchFamily="49" charset="0"/>
                <a:cs typeface="Courier New" panose="02070309020205020404" pitchFamily="49" charset="0"/>
              </a:rPr>
              <a:t> priority used by the node on this LAG interface.</a:t>
            </a:r>
          </a:p>
          <a:p>
            <a:r>
              <a:rPr lang="en-US" sz="900" dirty="0">
                <a:highlight>
                  <a:srgbClr val="FFFF00"/>
                </a:highlight>
                <a:latin typeface="Courier New" panose="02070309020205020404" pitchFamily="49" charset="0"/>
                <a:cs typeface="Courier New" panose="02070309020205020404" pitchFamily="49" charset="0"/>
              </a:rPr>
              <a:t>        Lower value is higher priority for determining which node</a:t>
            </a:r>
          </a:p>
          <a:p>
            <a:r>
              <a:rPr lang="en-US" sz="900" dirty="0">
                <a:highlight>
                  <a:srgbClr val="FFFF00"/>
                </a:highlight>
                <a:latin typeface="Courier New" panose="02070309020205020404" pitchFamily="49" charset="0"/>
                <a:cs typeface="Courier New" panose="02070309020205020404" pitchFamily="49" charset="0"/>
              </a:rPr>
              <a:t>        is the controlling system.";</a:t>
            </a:r>
          </a:p>
          <a:p>
            <a:r>
              <a:rPr lang="en-US" sz="900" dirty="0">
                <a:latin typeface="Courier New" panose="02070309020205020404" pitchFamily="49" charset="0"/>
                <a:cs typeface="Courier New" panose="02070309020205020404" pitchFamily="49" charset="0"/>
              </a:rPr>
              <a:t>    }</a:t>
            </a:r>
          </a:p>
          <a:p>
            <a:r>
              <a:rPr lang="en-US" sz="900" dirty="0">
                <a:latin typeface="Courier New" panose="02070309020205020404" pitchFamily="49" charset="0"/>
                <a:cs typeface="Courier New" panose="02070309020205020404" pitchFamily="49" charset="0"/>
              </a:rPr>
              <a:t>  }</a:t>
            </a:r>
          </a:p>
        </p:txBody>
      </p:sp>
      <p:sp>
        <p:nvSpPr>
          <p:cNvPr id="23" name="TextBox 22">
            <a:extLst>
              <a:ext uri="{FF2B5EF4-FFF2-40B4-BE49-F238E27FC236}">
                <a16:creationId xmlns:a16="http://schemas.microsoft.com/office/drawing/2014/main" id="{AB6FDF49-AFB8-E644-1F3D-AB067B305659}"/>
              </a:ext>
            </a:extLst>
          </p:cNvPr>
          <p:cNvSpPr txBox="1"/>
          <p:nvPr/>
        </p:nvSpPr>
        <p:spPr bwMode="gray">
          <a:xfrm rot="541887">
            <a:off x="4218473" y="619845"/>
            <a:ext cx="1864840" cy="978729"/>
          </a:xfrm>
          <a:prstGeom prst="rect">
            <a:avLst/>
          </a:prstGeom>
          <a:noFill/>
        </p:spPr>
        <p:txBody>
          <a:bodyPr wrap="square">
            <a:spAutoFit/>
          </a:bodyPr>
          <a:lstStyle/>
          <a:p>
            <a:pPr algn="ctr">
              <a:lnSpc>
                <a:spcPct val="90000"/>
              </a:lnSpc>
              <a:spcBef>
                <a:spcPts val="1800"/>
              </a:spcBef>
              <a:spcAft>
                <a:spcPts val="1200"/>
              </a:spcAft>
              <a:defRPr/>
            </a:pPr>
            <a:r>
              <a:rPr lang="en-US" sz="3200" b="1" dirty="0">
                <a:solidFill>
                  <a:srgbClr val="FF0000"/>
                </a:solidFill>
                <a:latin typeface="Daytona Light" panose="020B0304030503040204" pitchFamily="34" charset="0"/>
              </a:rPr>
              <a:t>Cisco IOS XR</a:t>
            </a:r>
            <a:endParaRPr lang="en-US" sz="3200" dirty="0">
              <a:solidFill>
                <a:srgbClr val="FF0000"/>
              </a:solidFill>
              <a:latin typeface="Daytona Light" panose="020B0304030503040204" pitchFamily="34" charset="0"/>
              <a:cs typeface="Courier New" panose="02070309020205020404" pitchFamily="49" charset="0"/>
            </a:endParaRPr>
          </a:p>
        </p:txBody>
      </p:sp>
    </p:spTree>
    <p:extLst>
      <p:ext uri="{BB962C8B-B14F-4D97-AF65-F5344CB8AC3E}">
        <p14:creationId xmlns:p14="http://schemas.microsoft.com/office/powerpoint/2010/main" val="3815596983"/>
      </p:ext>
    </p:extLst>
  </p:cSld>
  <p:clrMapOvr>
    <a:masterClrMapping/>
  </p:clrMapOvr>
  <p:transition spd="slow">
    <p:push dir="u"/>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4C9804-F593-3A50-AAB1-B3BBC826AC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83A10F9-F63E-583D-089E-8F6D9F0D3307}"/>
              </a:ext>
            </a:extLst>
          </p:cNvPr>
          <p:cNvSpPr>
            <a:spLocks noGrp="1"/>
          </p:cNvSpPr>
          <p:nvPr>
            <p:ph type="title"/>
          </p:nvPr>
        </p:nvSpPr>
        <p:spPr>
          <a:xfrm>
            <a:off x="838199" y="365125"/>
            <a:ext cx="11077575" cy="1325563"/>
          </a:xfrm>
        </p:spPr>
        <p:txBody>
          <a:bodyPr>
            <a:normAutofit/>
          </a:bodyPr>
          <a:lstStyle/>
          <a:p>
            <a:r>
              <a:rPr lang="de-CH" sz="3200" b="1" kern="0" dirty="0">
                <a:solidFill>
                  <a:srgbClr val="000000"/>
                </a:solidFill>
                <a:latin typeface="Calibri"/>
                <a:ea typeface="Calibri"/>
                <a:cs typeface="Calibri"/>
                <a:sym typeface="Calibri"/>
              </a:rPr>
              <a:t>IETF NMOP 123 – Network </a:t>
            </a:r>
            <a:r>
              <a:rPr lang="de-CH" sz="3200" b="1" kern="0" dirty="0" err="1">
                <a:solidFill>
                  <a:srgbClr val="000000"/>
                </a:solidFill>
                <a:latin typeface="Calibri"/>
                <a:ea typeface="Calibri"/>
                <a:cs typeface="Calibri"/>
                <a:sym typeface="Calibri"/>
              </a:rPr>
              <a:t>Observability</a:t>
            </a:r>
            <a:r>
              <a:rPr lang="de-CH" sz="3200" b="1" kern="0" dirty="0">
                <a:solidFill>
                  <a:srgbClr val="000000"/>
                </a:solidFill>
                <a:latin typeface="Calibri"/>
                <a:ea typeface="Calibri"/>
                <a:cs typeface="Calibri"/>
                <a:sym typeface="Calibri"/>
              </a:rPr>
              <a:t> Development</a:t>
            </a:r>
            <a:br>
              <a:rPr lang="de-CH" sz="2800" dirty="0"/>
            </a:br>
            <a:r>
              <a:rPr lang="de-CH" sz="2800" kern="0" dirty="0">
                <a:solidFill>
                  <a:srgbClr val="AEABAB"/>
                </a:solidFill>
                <a:latin typeface="Calibri"/>
                <a:ea typeface="Calibri"/>
                <a:cs typeface="Calibri"/>
                <a:sym typeface="Calibri"/>
              </a:rPr>
              <a:t>Network </a:t>
            </a:r>
            <a:r>
              <a:rPr lang="en-US" sz="2800" kern="0" dirty="0">
                <a:solidFill>
                  <a:srgbClr val="AEABAB"/>
                </a:solidFill>
                <a:latin typeface="Calibri"/>
                <a:ea typeface="Calibri"/>
                <a:cs typeface="Calibri"/>
                <a:sym typeface="Calibri"/>
              </a:rPr>
              <a:t>Anomaly Detection and YANG-Push/Message Broker Integration</a:t>
            </a:r>
          </a:p>
        </p:txBody>
      </p:sp>
      <p:sp>
        <p:nvSpPr>
          <p:cNvPr id="7" name="Slide Number Placeholder 1">
            <a:extLst>
              <a:ext uri="{FF2B5EF4-FFF2-40B4-BE49-F238E27FC236}">
                <a16:creationId xmlns:a16="http://schemas.microsoft.com/office/drawing/2014/main" id="{F2586649-029D-E72A-ECC8-3A3A8BDFECBB}"/>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31</a:t>
            </a:fld>
            <a:endParaRPr lang="en-US" sz="1400" dirty="0"/>
          </a:p>
        </p:txBody>
      </p:sp>
      <p:sp>
        <p:nvSpPr>
          <p:cNvPr id="6" name="Rectangle 5">
            <a:extLst>
              <a:ext uri="{FF2B5EF4-FFF2-40B4-BE49-F238E27FC236}">
                <a16:creationId xmlns:a16="http://schemas.microsoft.com/office/drawing/2014/main" id="{186F392A-3345-C604-5231-26387285A973}"/>
              </a:ext>
            </a:extLst>
          </p:cNvPr>
          <p:cNvSpPr/>
          <p:nvPr/>
        </p:nvSpPr>
        <p:spPr>
          <a:xfrm>
            <a:off x="838199" y="5803664"/>
            <a:ext cx="3819427" cy="276999"/>
          </a:xfrm>
          <a:prstGeom prst="rect">
            <a:avLst/>
          </a:prstGeom>
        </p:spPr>
        <p:txBody>
          <a:bodyPr wrap="square">
            <a:spAutoFit/>
          </a:bodyPr>
          <a:lstStyle/>
          <a:p>
            <a:pPr algn="ctr"/>
            <a:r>
              <a:rPr lang="en-US" sz="1200" dirty="0">
                <a:hlinkClick r:id="rId3"/>
              </a:rPr>
              <a:t>https://datatracker.ietf.org/group/nmop/about/</a:t>
            </a:r>
            <a:endParaRPr lang="en-US" sz="1200" dirty="0"/>
          </a:p>
        </p:txBody>
      </p:sp>
      <p:sp>
        <p:nvSpPr>
          <p:cNvPr id="8" name="TextBox 7">
            <a:extLst>
              <a:ext uri="{FF2B5EF4-FFF2-40B4-BE49-F238E27FC236}">
                <a16:creationId xmlns:a16="http://schemas.microsoft.com/office/drawing/2014/main" id="{45D5B305-31DA-EC69-B23D-B2C44038EE2F}"/>
              </a:ext>
            </a:extLst>
          </p:cNvPr>
          <p:cNvSpPr txBox="1"/>
          <p:nvPr/>
        </p:nvSpPr>
        <p:spPr bwMode="gray">
          <a:xfrm>
            <a:off x="5029815" y="5802284"/>
            <a:ext cx="3755485" cy="461665"/>
          </a:xfrm>
          <a:prstGeom prst="rect">
            <a:avLst/>
          </a:prstGeom>
          <a:noFill/>
        </p:spPr>
        <p:txBody>
          <a:bodyPr wrap="square">
            <a:spAutoFit/>
          </a:bodyPr>
          <a:lstStyle/>
          <a:p>
            <a:pPr algn="ctr"/>
            <a:r>
              <a:rPr lang="de-CH" sz="1200" dirty="0">
                <a:hlinkClick r:id="rId4"/>
              </a:rPr>
              <a:t>https://www.linkedin.com/pulse/network-analytics-ietf-123-madrid-thomas-graf-jjzge/</a:t>
            </a:r>
            <a:endParaRPr lang="de-CH" sz="1200" dirty="0"/>
          </a:p>
        </p:txBody>
      </p:sp>
      <p:pic>
        <p:nvPicPr>
          <p:cNvPr id="9" name="Picture 8">
            <a:extLst>
              <a:ext uri="{FF2B5EF4-FFF2-40B4-BE49-F238E27FC236}">
                <a16:creationId xmlns:a16="http://schemas.microsoft.com/office/drawing/2014/main" id="{F7207970-57C5-5B84-B369-AB7FD2BD17F3}"/>
              </a:ext>
            </a:extLst>
          </p:cNvPr>
          <p:cNvPicPr>
            <a:picLocks noChangeAspect="1"/>
          </p:cNvPicPr>
          <p:nvPr/>
        </p:nvPicPr>
        <p:blipFill>
          <a:blip r:embed="rId5"/>
          <a:stretch>
            <a:fillRect/>
          </a:stretch>
        </p:blipFill>
        <p:spPr>
          <a:xfrm>
            <a:off x="1150262" y="1792479"/>
            <a:ext cx="3141772" cy="3950210"/>
          </a:xfrm>
          <a:prstGeom prst="rect">
            <a:avLst/>
          </a:prstGeom>
        </p:spPr>
      </p:pic>
      <p:pic>
        <p:nvPicPr>
          <p:cNvPr id="10" name="Picture 9" descr="A person wearing glasses and a blue shirt&#10;&#10;AI-generated content may be incorrect.">
            <a:extLst>
              <a:ext uri="{FF2B5EF4-FFF2-40B4-BE49-F238E27FC236}">
                <a16:creationId xmlns:a16="http://schemas.microsoft.com/office/drawing/2014/main" id="{246ED808-EF8A-0A78-AB75-AC403031ACB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78291" y="3123363"/>
            <a:ext cx="952500" cy="952500"/>
          </a:xfrm>
          <a:prstGeom prst="rect">
            <a:avLst/>
          </a:prstGeom>
        </p:spPr>
      </p:pic>
      <p:pic>
        <p:nvPicPr>
          <p:cNvPr id="11" name="Picture 10">
            <a:extLst>
              <a:ext uri="{FF2B5EF4-FFF2-40B4-BE49-F238E27FC236}">
                <a16:creationId xmlns:a16="http://schemas.microsoft.com/office/drawing/2014/main" id="{2E45AD97-6831-25BC-4EB7-E4863B8AE18F}"/>
              </a:ext>
            </a:extLst>
          </p:cNvPr>
          <p:cNvPicPr>
            <a:picLocks noChangeAspect="1"/>
          </p:cNvPicPr>
          <p:nvPr/>
        </p:nvPicPr>
        <p:blipFill>
          <a:blip r:embed="rId7"/>
          <a:stretch>
            <a:fillRect/>
          </a:stretch>
        </p:blipFill>
        <p:spPr>
          <a:xfrm>
            <a:off x="5336670" y="1788376"/>
            <a:ext cx="3278365" cy="3945791"/>
          </a:xfrm>
          <a:prstGeom prst="rect">
            <a:avLst/>
          </a:prstGeom>
        </p:spPr>
      </p:pic>
    </p:spTree>
    <p:extLst>
      <p:ext uri="{BB962C8B-B14F-4D97-AF65-F5344CB8AC3E}">
        <p14:creationId xmlns:p14="http://schemas.microsoft.com/office/powerpoint/2010/main" val="2167626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572915"/>
            <a:ext cx="5105400" cy="2724272"/>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notifications: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 envelope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event-time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hostname?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inet:host</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{notification-hostname-sequence-number}?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sequence-number?             yang:counter32</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{notification-hostname-sequence-number}?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notification-contents?       &lt;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anydata</a:t>
            </a:r>
            <a:r>
              <a:rPr lang="en-US" sz="800" dirty="0">
                <a:effectLst/>
                <a:latin typeface="Courier New" panose="02070309020205020404" pitchFamily="49" charset="0"/>
                <a:ea typeface="Calibri" panose="020F0502020204030204" pitchFamily="34" charset="0"/>
                <a:cs typeface="Courier New" panose="02070309020205020404" pitchFamily="49" charset="0"/>
              </a:rPr>
              <a:t>&gt;</a:t>
            </a:r>
          </a:p>
          <a:p>
            <a:pPr marL="0" marR="0">
              <a:lnSpc>
                <a:spcPct val="107000"/>
              </a:lnSpc>
              <a:spcBef>
                <a:spcPts val="0"/>
              </a:spcBef>
              <a:spcAft>
                <a:spcPts val="0"/>
              </a:spcAft>
            </a:pPr>
            <a:br>
              <a:rPr lang="en-US" sz="800" dirty="0">
                <a:effectLst/>
                <a:latin typeface="Courier New" panose="02070309020205020404" pitchFamily="49" charset="0"/>
                <a:ea typeface="Calibri" panose="020F0502020204030204" pitchFamily="34" charset="0"/>
                <a:cs typeface="Courier New" panose="02070309020205020404" pitchFamily="49" charset="0"/>
              </a:rPr>
            </a:b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yp</a:t>
            </a:r>
            <a:r>
              <a:rPr lang="en-US" sz="800" dirty="0">
                <a:effectLst/>
                <a:latin typeface="Courier New" panose="02070309020205020404" pitchFamily="49" charset="0"/>
                <a:ea typeface="Calibri" panose="020F0502020204030204" pitchFamily="34" charset="0"/>
                <a:cs typeface="Courier New" panose="02070309020205020404" pitchFamily="49" charset="0"/>
              </a:rPr>
              <a:t>-observation-time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yp:push-update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observation-time?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point-in-time?      enumeration</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yp:push-change-update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observation-time?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point-in-time?      enumeration</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sysc:system-capabilities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notc:subscription-capabilities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yang-push-observation-supported?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inotifseq:notification-support</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{yang-push-observation-timestamp}?</a:t>
            </a:r>
            <a:endParaRPr lang="de-CH" sz="1000" dirty="0">
              <a:latin typeface="Courier New" panose="02070309020205020404" pitchFamily="49"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a:xfrm>
            <a:off x="838199" y="365125"/>
            <a:ext cx="11077575" cy="1325563"/>
          </a:xfrm>
        </p:spPr>
        <p:txBody>
          <a:bodyPr>
            <a:normAutofit/>
          </a:bodyPr>
          <a:lstStyle/>
          <a:p>
            <a:r>
              <a:rPr lang="en-US" sz="2800" b="1" dirty="0">
                <a:solidFill>
                  <a:srgbClr val="FF0000"/>
                </a:solidFill>
              </a:rPr>
              <a:t>Extensible YANG model </a:t>
            </a:r>
            <a:r>
              <a:rPr lang="en-US" sz="2800" b="1" dirty="0"/>
              <a:t>for YANG-Push Notifications</a:t>
            </a:r>
            <a:br>
              <a:rPr lang="en-GB" sz="3200" dirty="0"/>
            </a:br>
            <a:r>
              <a:rPr lang="en-US" sz="2100" dirty="0">
                <a:solidFill>
                  <a:schemeClr val="bg2">
                    <a:lumMod val="75000"/>
                  </a:schemeClr>
                </a:solidFill>
              </a:rPr>
              <a:t>For XML, JSON or CBOR encoded messages with hostname, sequence-number and observation-time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257801" y="1690687"/>
            <a:ext cx="6744342" cy="5036075"/>
          </a:xfrm>
        </p:spPr>
        <p:txBody>
          <a:bodyPr>
            <a:noAutofit/>
          </a:bodyPr>
          <a:lstStyle/>
          <a:p>
            <a:r>
              <a:rPr lang="en-US" sz="1600" dirty="0">
                <a:hlinkClick r:id="rId3"/>
              </a:rPr>
              <a:t>draft-</a:t>
            </a:r>
            <a:r>
              <a:rPr lang="en-US" sz="1600" dirty="0" err="1">
                <a:hlinkClick r:id="rId3"/>
              </a:rPr>
              <a:t>ietf</a:t>
            </a:r>
            <a:r>
              <a:rPr lang="en-US" sz="1600" dirty="0">
                <a:hlinkClick r:id="rId3"/>
              </a:rPr>
              <a:t>-netconf-</a:t>
            </a:r>
            <a:r>
              <a:rPr lang="en-US" sz="1600" dirty="0" err="1">
                <a:hlinkClick r:id="rId3"/>
              </a:rPr>
              <a:t>notif</a:t>
            </a:r>
            <a:r>
              <a:rPr lang="en-US" sz="1600" dirty="0">
                <a:hlinkClick r:id="rId3"/>
              </a:rPr>
              <a:t>-envelope</a:t>
            </a:r>
            <a:r>
              <a:rPr lang="en-US" sz="1600" dirty="0"/>
              <a:t> defines new extensible notification structure, defined in YANG, for use in YANG-Push Notification messages enabling any YANG compatible encodings such as XML </a:t>
            </a:r>
            <a:r>
              <a:rPr lang="en-US" sz="1600" dirty="0">
                <a:ea typeface="Times New Roman" panose="02020603050405020304" pitchFamily="18" charset="0"/>
                <a:hlinkClick r:id="rId4"/>
              </a:rPr>
              <a:t>RFC 7950</a:t>
            </a:r>
            <a:r>
              <a:rPr lang="en-US" sz="1600" dirty="0"/>
              <a:t>, JSON </a:t>
            </a:r>
            <a:r>
              <a:rPr lang="en-US" sz="1600" dirty="0">
                <a:effectLst/>
                <a:ea typeface="Times New Roman" panose="02020603050405020304" pitchFamily="18" charset="0"/>
                <a:hlinkClick r:id="rId5"/>
              </a:rPr>
              <a:t>RFC 7951 </a:t>
            </a:r>
            <a:r>
              <a:rPr lang="en-US" sz="1600" dirty="0"/>
              <a:t>or CBOR </a:t>
            </a:r>
            <a:r>
              <a:rPr lang="en-US" sz="1600" dirty="0">
                <a:effectLst/>
                <a:ea typeface="Times New Roman" panose="02020603050405020304" pitchFamily="18" charset="0"/>
                <a:hlinkClick r:id="rId6"/>
              </a:rPr>
              <a:t>RFC 9264</a:t>
            </a:r>
            <a:r>
              <a:rPr lang="en-US" sz="1600" dirty="0"/>
              <a:t>.</a:t>
            </a:r>
          </a:p>
          <a:p>
            <a:r>
              <a:rPr lang="de-CH" sz="1600" dirty="0"/>
              <a:t>New </a:t>
            </a:r>
            <a:r>
              <a:rPr lang="de-CH" sz="1600" dirty="0" err="1"/>
              <a:t>notification</a:t>
            </a:r>
            <a:r>
              <a:rPr lang="de-CH" sz="1600" dirty="0"/>
              <a:t> </a:t>
            </a:r>
            <a:r>
              <a:rPr lang="de-CH" sz="1600" dirty="0" err="1"/>
              <a:t>envelope</a:t>
            </a:r>
            <a:r>
              <a:rPr lang="de-CH" sz="1600" dirty="0"/>
              <a:t> </a:t>
            </a:r>
            <a:r>
              <a:rPr lang="de-CH" sz="1600" dirty="0" err="1"/>
              <a:t>can</a:t>
            </a:r>
            <a:r>
              <a:rPr lang="de-CH" sz="1600" dirty="0"/>
              <a:t> </a:t>
            </a:r>
            <a:r>
              <a:rPr lang="de-CH" sz="1600" dirty="0" err="1"/>
              <a:t>be</a:t>
            </a:r>
            <a:r>
              <a:rPr lang="de-CH" sz="1600" dirty="0"/>
              <a:t> </a:t>
            </a:r>
            <a:r>
              <a:rPr lang="de-CH" sz="1600" dirty="0" err="1"/>
              <a:t>enabled</a:t>
            </a:r>
            <a:r>
              <a:rPr lang="de-CH" sz="1600" dirty="0"/>
              <a:t> in "</a:t>
            </a:r>
            <a:r>
              <a:rPr lang="de-CH" sz="1600" dirty="0" err="1"/>
              <a:t>ietf-subscribed-notification</a:t>
            </a:r>
            <a:r>
              <a:rPr lang="de-CH" sz="1600" dirty="0"/>
              <a:t>" </a:t>
            </a:r>
            <a:r>
              <a:rPr lang="de-CH" sz="1600" dirty="0">
                <a:hlinkClick r:id="rId7"/>
              </a:rPr>
              <a:t>RFC 8639</a:t>
            </a:r>
            <a:r>
              <a:rPr lang="de-CH" sz="1600" dirty="0"/>
              <a:t>.</a:t>
            </a:r>
          </a:p>
          <a:p>
            <a:r>
              <a:rPr lang="de-CH" sz="1600" dirty="0" err="1"/>
              <a:t>Capability</a:t>
            </a:r>
            <a:r>
              <a:rPr lang="de-CH" sz="1600" dirty="0"/>
              <a:t> </a:t>
            </a:r>
            <a:r>
              <a:rPr lang="de-CH" sz="1600" dirty="0" err="1"/>
              <a:t>can</a:t>
            </a:r>
            <a:r>
              <a:rPr lang="de-CH" sz="1600" dirty="0"/>
              <a:t> </a:t>
            </a:r>
            <a:r>
              <a:rPr lang="de-CH" sz="1600" dirty="0" err="1"/>
              <a:t>be</a:t>
            </a:r>
            <a:r>
              <a:rPr lang="de-CH" sz="1600" dirty="0"/>
              <a:t> </a:t>
            </a:r>
            <a:r>
              <a:rPr lang="de-CH" sz="1600" dirty="0" err="1"/>
              <a:t>discovered</a:t>
            </a:r>
            <a:r>
              <a:rPr lang="de-CH" sz="1600" dirty="0"/>
              <a:t> </a:t>
            </a:r>
            <a:r>
              <a:rPr lang="de-CH" sz="1600" dirty="0" err="1"/>
              <a:t>through</a:t>
            </a:r>
            <a:r>
              <a:rPr lang="de-CH" sz="1600" dirty="0"/>
              <a:t> '</a:t>
            </a:r>
            <a:r>
              <a:rPr lang="de-CH" sz="1600" dirty="0" err="1"/>
              <a:t>ietf-notification-capabilities</a:t>
            </a:r>
            <a:r>
              <a:rPr lang="de-CH" sz="1600" dirty="0"/>
              <a:t>' </a:t>
            </a:r>
            <a:r>
              <a:rPr lang="de-CH" sz="1600" dirty="0">
                <a:hlinkClick r:id="rId8"/>
              </a:rPr>
              <a:t>RFC 9196</a:t>
            </a:r>
            <a:r>
              <a:rPr lang="de-CH" sz="1600" dirty="0"/>
              <a:t>.</a:t>
            </a:r>
          </a:p>
          <a:p>
            <a:r>
              <a:rPr lang="de-CH" sz="1600" dirty="0"/>
              <a:t>Supports </a:t>
            </a:r>
            <a:r>
              <a:rPr lang="de-CH" sz="1600" dirty="0" err="1"/>
              <a:t>the</a:t>
            </a:r>
            <a:r>
              <a:rPr lang="de-CH" sz="1600" dirty="0"/>
              <a:t> </a:t>
            </a:r>
            <a:r>
              <a:rPr lang="de-CH" sz="1600" dirty="0" err="1"/>
              <a:t>following</a:t>
            </a:r>
            <a:r>
              <a:rPr lang="de-CH" sz="1600" dirty="0"/>
              <a:t> </a:t>
            </a:r>
            <a:r>
              <a:rPr lang="de-CH" sz="1600" dirty="0" err="1"/>
              <a:t>notification</a:t>
            </a:r>
            <a:r>
              <a:rPr lang="de-CH" sz="1600" dirty="0"/>
              <a:t> </a:t>
            </a:r>
            <a:r>
              <a:rPr lang="de-CH" sz="1600" dirty="0" err="1"/>
              <a:t>metadata</a:t>
            </a:r>
            <a:r>
              <a:rPr lang="de-CH" sz="1600" dirty="0"/>
              <a:t> </a:t>
            </a:r>
            <a:r>
              <a:rPr lang="de-CH" sz="1600" dirty="0" err="1"/>
              <a:t>extensions</a:t>
            </a:r>
            <a:endParaRPr lang="de-CH" sz="1600" dirty="0"/>
          </a:p>
          <a:p>
            <a:pPr lvl="1"/>
            <a:r>
              <a:rPr lang="en-US" sz="1600" b="1" dirty="0"/>
              <a:t>hostname: </a:t>
            </a:r>
            <a:r>
              <a:rPr lang="en-US" sz="1600" dirty="0"/>
              <a:t>Describes the node's hostname according to the '</a:t>
            </a:r>
            <a:r>
              <a:rPr lang="en-US" sz="1600" dirty="0" err="1"/>
              <a:t>sysName</a:t>
            </a:r>
            <a:r>
              <a:rPr lang="en-US" sz="1600" dirty="0"/>
              <a:t>' object definition in RFC 1213  from where the message was published from. This value is usually configured on the node by the administrator to uniquely identify the node in the network.</a:t>
            </a:r>
          </a:p>
          <a:p>
            <a:pPr lvl="1"/>
            <a:r>
              <a:rPr lang="en-US" sz="1600" b="1" dirty="0"/>
              <a:t>sequence-number: </a:t>
            </a:r>
            <a:r>
              <a:rPr lang="en-US" sz="1600" dirty="0"/>
              <a:t>Generates a unique sequence number for each published message by the publisher process. The number counts up at every published notification message as described in  RFC 9187.</a:t>
            </a:r>
          </a:p>
          <a:p>
            <a:pPr lvl="1"/>
            <a:r>
              <a:rPr lang="en-US" sz="1600" b="1" dirty="0"/>
              <a:t>observation-time: </a:t>
            </a:r>
            <a:r>
              <a:rPr lang="en-US" sz="1600" dirty="0"/>
              <a:t>Describes the measurement observation time for the "push-update" notification in a "periodical" and for the "push-change-update" notification in a "on-change" subscription. </a:t>
            </a:r>
          </a:p>
          <a:p>
            <a:pPr lvl="1"/>
            <a:r>
              <a:rPr lang="en-US" sz="1600" b="1" dirty="0"/>
              <a:t>point-in-time: </a:t>
            </a:r>
            <a:r>
              <a:rPr lang="en-US" sz="1600" dirty="0"/>
              <a:t>Describes at which point in time the value of observation-time was observed.</a:t>
            </a:r>
          </a:p>
          <a:p>
            <a:pPr marL="0" indent="0">
              <a:buNone/>
            </a:pPr>
            <a:endParaRPr lang="en-US" sz="1800" dirty="0">
              <a:ea typeface="Times New Roman" panose="02020603050405020304" pitchFamily="18" charset="0"/>
            </a:endParaRPr>
          </a:p>
        </p:txBody>
      </p:sp>
      <p:sp>
        <p:nvSpPr>
          <p:cNvPr id="11" name="TextBox 10">
            <a:extLst>
              <a:ext uri="{FF2B5EF4-FFF2-40B4-BE49-F238E27FC236}">
                <a16:creationId xmlns:a16="http://schemas.microsoft.com/office/drawing/2014/main" id="{5F51379D-FDAE-42E3-9798-6F3C423F4080}"/>
              </a:ext>
            </a:extLst>
          </p:cNvPr>
          <p:cNvSpPr txBox="1"/>
          <p:nvPr/>
        </p:nvSpPr>
        <p:spPr>
          <a:xfrm>
            <a:off x="838200" y="4208724"/>
            <a:ext cx="6572250" cy="2460866"/>
          </a:xfrm>
          <a:prstGeom prst="rect">
            <a:avLst/>
          </a:prstGeom>
          <a:noFill/>
        </p:spPr>
        <p:txBody>
          <a:bodyPr wrap="square">
            <a:spAutoFit/>
          </a:bodyPr>
          <a:lstStyle/>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highlight>
                  <a:srgbClr val="00FF00"/>
                </a:highlight>
                <a:latin typeface="Courier New" panose="02070309020205020404" pitchFamily="49" charset="0"/>
                <a:ea typeface="Calibri" panose="020F0502020204030204" pitchFamily="34" charset="0"/>
                <a:cs typeface="Times New Roman" panose="02020603050405020304" pitchFamily="18" charset="0"/>
              </a:rPr>
              <a:t>ietf-yp-notification:envelope</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event</a:t>
            </a: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-time": "2023-03-25T08:30:11.22Z",</a:t>
            </a:r>
          </a:p>
          <a:p>
            <a:pPr marL="0" marR="0">
              <a:lnSpc>
                <a:spcPct val="107000"/>
              </a:lnSpc>
              <a:spcBef>
                <a:spcPts val="0"/>
              </a:spcBef>
              <a:spcAft>
                <a:spcPts val="0"/>
              </a:spcAft>
            </a:pP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hostname</a:t>
            </a: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example</a:t>
            </a: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-router",</a:t>
            </a:r>
          </a:p>
          <a:p>
            <a:pPr marL="0" marR="0">
              <a:lnSpc>
                <a:spcPct val="107000"/>
              </a:lnSpc>
              <a:spcBef>
                <a:spcPts val="0"/>
              </a:spcBef>
              <a:spcAft>
                <a:spcPts val="0"/>
              </a:spcAft>
            </a:pP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sequence-number</a:t>
            </a: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1,</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"notification-contents":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ietf-yang-push:push-update</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"id": 6666,</a:t>
            </a:r>
          </a:p>
          <a:p>
            <a:pPr marL="0" marR="0">
              <a:lnSpc>
                <a:spcPct val="107000"/>
              </a:lnSpc>
              <a:spcBef>
                <a:spcPts val="0"/>
              </a:spcBef>
              <a:spcAft>
                <a:spcPts val="0"/>
              </a:spcAft>
            </a:pPr>
            <a:r>
              <a:rPr lang="fr-CH" sz="800" dirty="0">
                <a:effectLst/>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ietf-yp-observation-time:observation-time</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"2023-02-04T16:30:09.44Z",</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ietf-yp-observation-time:point-in-time</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"current-accounting",</a:t>
            </a:r>
            <a:endParaRPr lang="fr-CH" sz="800" dirty="0">
              <a:effectLst/>
              <a:latin typeface="Courier New" panose="02070309020205020404" pitchFamily="49"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"datastore-contents":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ietf-interfaces:interfaces</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"interface": {</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name</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"eth0",</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"type":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iana-if-type:ethernetCsmacd</a:t>
            </a:r>
            <a:r>
              <a:rPr lang="fr-CH" sz="800" dirty="0">
                <a:effectLst/>
                <a:latin typeface="Courier New" panose="02070309020205020404" pitchFamily="49" charset="0"/>
                <a:ea typeface="Calibri" panose="020F0502020204030204" pitchFamily="34" charset="0"/>
                <a:cs typeface="Times New Roman" panose="02020603050405020304" pitchFamily="18" charset="0"/>
              </a:rPr>
              <a:t>",</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oper-status</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"up",</a:t>
            </a:r>
          </a:p>
          <a:p>
            <a:pPr marL="0" marR="0">
              <a:lnSpc>
                <a:spcPct val="107000"/>
              </a:lnSpc>
              <a:spcBef>
                <a:spcPts val="0"/>
              </a:spcBef>
              <a:spcAft>
                <a:spcPts val="0"/>
              </a:spcAft>
            </a:pPr>
            <a:r>
              <a:rPr lang="fr-CH" sz="800" dirty="0">
                <a:effectLst/>
                <a:latin typeface="Courier New" panose="02070309020205020404" pitchFamily="49" charset="0"/>
                <a:ea typeface="Calibri" panose="020F0502020204030204" pitchFamily="34" charset="0"/>
                <a:cs typeface="Times New Roman" panose="02020603050405020304" pitchFamily="18" charset="0"/>
              </a:rPr>
              <a:t>                "</a:t>
            </a:r>
            <a:r>
              <a:rPr lang="fr-CH" sz="800" dirty="0" err="1">
                <a:effectLst/>
                <a:latin typeface="Courier New" panose="02070309020205020404" pitchFamily="49" charset="0"/>
                <a:ea typeface="Calibri" panose="020F0502020204030204" pitchFamily="34" charset="0"/>
                <a:cs typeface="Times New Roman" panose="02020603050405020304" pitchFamily="18" charset="0"/>
              </a:rPr>
              <a:t>mtu</a:t>
            </a:r>
            <a:r>
              <a:rPr lang="fr-CH" sz="800" dirty="0">
                <a:effectLst/>
                <a:latin typeface="Courier New" panose="02070309020205020404" pitchFamily="49" charset="0"/>
                <a:ea typeface="Calibri" panose="020F0502020204030204" pitchFamily="34" charset="0"/>
                <a:cs typeface="Times New Roman" panose="02020603050405020304" pitchFamily="18" charset="0"/>
              </a:rPr>
              <a:t>": 1500</a:t>
            </a: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32</a:t>
            </a:fld>
            <a:endParaRPr lang="de-CH" sz="1400" dirty="0"/>
          </a:p>
        </p:txBody>
      </p:sp>
    </p:spTree>
    <p:extLst>
      <p:ext uri="{BB962C8B-B14F-4D97-AF65-F5344CB8AC3E}">
        <p14:creationId xmlns:p14="http://schemas.microsoft.com/office/powerpoint/2010/main" val="2184100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838200" y="1439327"/>
            <a:ext cx="5358571" cy="2189702"/>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50" dirty="0">
                <a:effectLst/>
                <a:latin typeface="Courier New" panose="02070309020205020404" pitchFamily="49" charset="0"/>
                <a:ea typeface="Calibri" panose="020F0502020204030204" pitchFamily="34" charset="0"/>
                <a:cs typeface="Courier New" panose="02070309020205020404" pitchFamily="49" charset="0"/>
              </a:rPr>
              <a:t>-yang-push-revision</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sn:establish-subscription</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sn:input</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module-version-config* [module-name]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module-name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yang:yang-identifier</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revision?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rev:revision-date-or-label</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+---w revision-label?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ysver:version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a:lnSpc>
                <a:spcPct val="107000"/>
              </a:lnSpc>
            </a:pPr>
            <a:endParaRPr lang="en-US" sz="850" dirty="0">
              <a:latin typeface="Courier New" panose="02070309020205020404" pitchFamily="49" charset="0"/>
              <a:ea typeface="Calibri" panose="020F0502020204030204" pitchFamily="34" charset="0"/>
              <a:cs typeface="Courier New" panose="02070309020205020404" pitchFamily="49" charset="0"/>
            </a:endParaRP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latin typeface="Courier New" panose="02070309020205020404" pitchFamily="49" charset="0"/>
                <a:ea typeface="Calibri" panose="020F0502020204030204" pitchFamily="34" charset="0"/>
                <a:cs typeface="Courier New" panose="02070309020205020404" pitchFamily="49" charset="0"/>
              </a:rPr>
              <a:t>sn:subscription-started</a:t>
            </a:r>
            <a:r>
              <a:rPr lang="en-US" sz="850" dirty="0">
                <a:latin typeface="Courier New" panose="02070309020205020404" pitchFamily="49" charset="0"/>
                <a:ea typeface="Calibri" panose="020F0502020204030204" pitchFamily="34" charset="0"/>
                <a:cs typeface="Courier New" panose="02070309020205020404" pitchFamily="49" charset="0"/>
              </a:rPr>
              <a:t>:</a:t>
            </a: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a:t>
            </a:r>
            <a:r>
              <a:rPr lang="en-US" sz="850" dirty="0" err="1">
                <a:latin typeface="Courier New" panose="02070309020205020404" pitchFamily="49" charset="0"/>
                <a:ea typeface="Calibri" panose="020F0502020204030204" pitchFamily="34" charset="0"/>
                <a:cs typeface="Courier New" panose="02070309020205020404" pitchFamily="49" charset="0"/>
              </a:rPr>
              <a:t>ro</a:t>
            </a:r>
            <a:r>
              <a:rPr lang="en-US" sz="850" dirty="0">
                <a:latin typeface="Courier New" panose="02070309020205020404" pitchFamily="49" charset="0"/>
                <a:ea typeface="Calibri" panose="020F0502020204030204" pitchFamily="34" charset="0"/>
                <a:cs typeface="Courier New" panose="02070309020205020404" pitchFamily="49" charset="0"/>
              </a:rPr>
              <a:t> module-version* [module-name]</a:t>
            </a: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       {yang-push-revision-supported}?</a:t>
            </a: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  +--</a:t>
            </a:r>
            <a:r>
              <a:rPr lang="en-US" sz="850" dirty="0" err="1">
                <a:latin typeface="Courier New" panose="02070309020205020404" pitchFamily="49" charset="0"/>
                <a:ea typeface="Calibri" panose="020F0502020204030204" pitchFamily="34" charset="0"/>
                <a:cs typeface="Courier New" panose="02070309020205020404" pitchFamily="49" charset="0"/>
              </a:rPr>
              <a:t>ro</a:t>
            </a:r>
            <a:r>
              <a:rPr lang="en-US" sz="850" dirty="0">
                <a:latin typeface="Courier New" panose="02070309020205020404" pitchFamily="49" charset="0"/>
                <a:ea typeface="Calibri" panose="020F0502020204030204" pitchFamily="34" charset="0"/>
                <a:cs typeface="Courier New" panose="02070309020205020404" pitchFamily="49" charset="0"/>
              </a:rPr>
              <a:t> module-name       </a:t>
            </a:r>
            <a:r>
              <a:rPr lang="en-US" sz="850" dirty="0" err="1">
                <a:latin typeface="Courier New" panose="02070309020205020404" pitchFamily="49" charset="0"/>
                <a:ea typeface="Calibri" panose="020F0502020204030204" pitchFamily="34" charset="0"/>
                <a:cs typeface="Courier New" panose="02070309020205020404" pitchFamily="49" charset="0"/>
              </a:rPr>
              <a:t>yang:yang-identifier</a:t>
            </a:r>
            <a:endParaRPr lang="en-US" sz="850" dirty="0">
              <a:latin typeface="Courier New" panose="02070309020205020404" pitchFamily="49" charset="0"/>
              <a:ea typeface="Calibri" panose="020F0502020204030204" pitchFamily="34" charset="0"/>
              <a:cs typeface="Courier New" panose="02070309020205020404" pitchFamily="49" charset="0"/>
            </a:endParaRP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  +--</a:t>
            </a:r>
            <a:r>
              <a:rPr lang="en-US" sz="850" dirty="0" err="1">
                <a:latin typeface="Courier New" panose="02070309020205020404" pitchFamily="49" charset="0"/>
                <a:ea typeface="Calibri" panose="020F0502020204030204" pitchFamily="34" charset="0"/>
                <a:cs typeface="Courier New" panose="02070309020205020404" pitchFamily="49" charset="0"/>
              </a:rPr>
              <a:t>ro</a:t>
            </a:r>
            <a:r>
              <a:rPr lang="en-US" sz="850" dirty="0">
                <a:latin typeface="Courier New" panose="02070309020205020404" pitchFamily="49" charset="0"/>
                <a:ea typeface="Calibri" panose="020F0502020204030204" pitchFamily="34" charset="0"/>
                <a:cs typeface="Courier New" panose="02070309020205020404" pitchFamily="49" charset="0"/>
              </a:rPr>
              <a:t> revision          </a:t>
            </a:r>
            <a:r>
              <a:rPr lang="en-US" sz="850" dirty="0" err="1">
                <a:latin typeface="Courier New" panose="02070309020205020404" pitchFamily="49" charset="0"/>
                <a:ea typeface="Calibri" panose="020F0502020204030204" pitchFamily="34" charset="0"/>
                <a:cs typeface="Courier New" panose="02070309020205020404" pitchFamily="49" charset="0"/>
              </a:rPr>
              <a:t>rev:revision-date</a:t>
            </a:r>
            <a:endParaRPr lang="en-US" sz="850" dirty="0">
              <a:latin typeface="Courier New" panose="02070309020205020404" pitchFamily="49" charset="0"/>
              <a:ea typeface="Calibri" panose="020F0502020204030204" pitchFamily="34" charset="0"/>
              <a:cs typeface="Courier New" panose="02070309020205020404" pitchFamily="49" charset="0"/>
            </a:endParaRP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  +--</a:t>
            </a:r>
            <a:r>
              <a:rPr lang="en-US" sz="850" dirty="0" err="1">
                <a:latin typeface="Courier New" panose="02070309020205020404" pitchFamily="49" charset="0"/>
                <a:ea typeface="Calibri" panose="020F0502020204030204" pitchFamily="34" charset="0"/>
                <a:cs typeface="Courier New" panose="02070309020205020404" pitchFamily="49" charset="0"/>
              </a:rPr>
              <a:t>ro</a:t>
            </a:r>
            <a:r>
              <a:rPr lang="en-US" sz="850" dirty="0">
                <a:latin typeface="Courier New" panose="02070309020205020404" pitchFamily="49" charset="0"/>
                <a:ea typeface="Calibri" panose="020F0502020204030204" pitchFamily="34" charset="0"/>
                <a:cs typeface="Courier New" panose="02070309020205020404" pitchFamily="49" charset="0"/>
              </a:rPr>
              <a:t> revision-label?   </a:t>
            </a:r>
            <a:r>
              <a:rPr lang="en-US" sz="850" dirty="0" err="1">
                <a:latin typeface="Courier New" panose="02070309020205020404" pitchFamily="49" charset="0"/>
                <a:ea typeface="Calibri" panose="020F0502020204030204" pitchFamily="34" charset="0"/>
                <a:cs typeface="Courier New" panose="02070309020205020404" pitchFamily="49" charset="0"/>
              </a:rPr>
              <a:t>ysver:version</a:t>
            </a:r>
            <a:endParaRPr lang="en-US" sz="850" dirty="0">
              <a:latin typeface="Courier New" panose="02070309020205020404" pitchFamily="49" charset="0"/>
              <a:ea typeface="Calibri" panose="020F0502020204030204" pitchFamily="34" charset="0"/>
              <a:cs typeface="Courier New" panose="02070309020205020404" pitchFamily="49" charset="0"/>
            </a:endParaRP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a:t>
            </a:r>
            <a:r>
              <a:rPr lang="en-US" sz="850" dirty="0" err="1">
                <a:latin typeface="Courier New" panose="02070309020205020404" pitchFamily="49" charset="0"/>
                <a:ea typeface="Calibri" panose="020F0502020204030204" pitchFamily="34" charset="0"/>
                <a:cs typeface="Courier New" panose="02070309020205020404" pitchFamily="49" charset="0"/>
              </a:rPr>
              <a:t>ro</a:t>
            </a:r>
            <a:r>
              <a:rPr lang="en-US" sz="850" dirty="0">
                <a:latin typeface="Courier New" panose="02070309020205020404" pitchFamily="49" charset="0"/>
                <a:ea typeface="Calibri" panose="020F0502020204030204" pitchFamily="34" charset="0"/>
                <a:cs typeface="Courier New" panose="02070309020205020404" pitchFamily="49" charset="0"/>
              </a:rPr>
              <a:t> yang-library-content-id?       -&gt; /</a:t>
            </a:r>
            <a:r>
              <a:rPr lang="en-US" sz="850" dirty="0" err="1">
                <a:latin typeface="Courier New" panose="02070309020205020404" pitchFamily="49" charset="0"/>
                <a:ea typeface="Calibri" panose="020F0502020204030204" pitchFamily="34" charset="0"/>
                <a:cs typeface="Courier New" panose="02070309020205020404" pitchFamily="49" charset="0"/>
              </a:rPr>
              <a:t>yanglib:yang-library</a:t>
            </a:r>
            <a:r>
              <a:rPr lang="en-US" sz="850" dirty="0">
                <a:latin typeface="Courier New" panose="02070309020205020404" pitchFamily="49" charset="0"/>
                <a:ea typeface="Calibri" panose="020F0502020204030204" pitchFamily="34" charset="0"/>
                <a:cs typeface="Courier New" panose="02070309020205020404" pitchFamily="49" charset="0"/>
              </a:rPr>
              <a:t>/content-id</a:t>
            </a:r>
          </a:p>
          <a:p>
            <a:pPr>
              <a:lnSpc>
                <a:spcPct val="107000"/>
              </a:lnSpc>
            </a:pPr>
            <a:r>
              <a:rPr lang="en-US" sz="850" dirty="0">
                <a:latin typeface="Courier New" panose="02070309020205020404" pitchFamily="49" charset="0"/>
                <a:ea typeface="Calibri" panose="020F0502020204030204" pitchFamily="34" charset="0"/>
                <a:cs typeface="Courier New" panose="02070309020205020404" pitchFamily="49" charset="0"/>
              </a:rPr>
              <a:t>            {yang-push-revision-supported}?</a:t>
            </a:r>
            <a:endParaRPr lang="de-CH" sz="850" dirty="0">
              <a:latin typeface="Courier New" panose="02070309020205020404" pitchFamily="49" charset="0"/>
              <a:ea typeface="Calibri" panose="020F0502020204030204" pitchFamily="34"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Support of </a:t>
            </a:r>
            <a:r>
              <a:rPr lang="en-US" sz="2800" b="1" dirty="0">
                <a:solidFill>
                  <a:srgbClr val="FF0000"/>
                </a:solidFill>
              </a:rPr>
              <a:t>Versioning</a:t>
            </a:r>
            <a:r>
              <a:rPr lang="en-US" sz="2800" b="1" dirty="0"/>
              <a:t> in YANG Notifications Subscription</a:t>
            </a:r>
            <a:br>
              <a:rPr lang="en-US" sz="2800" b="1" dirty="0"/>
            </a:br>
            <a:r>
              <a:rPr lang="en-US" sz="2400" dirty="0">
                <a:solidFill>
                  <a:schemeClr val="bg2">
                    <a:lumMod val="75000"/>
                  </a:schemeClr>
                </a:solidFill>
              </a:rPr>
              <a:t>For subscription state change notification messages</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876925" y="1544102"/>
            <a:ext cx="6125218" cy="4823449"/>
          </a:xfrm>
        </p:spPr>
        <p:txBody>
          <a:bodyPr>
            <a:noAutofit/>
          </a:bodyPr>
          <a:lstStyle/>
          <a:p>
            <a:r>
              <a:rPr lang="en-US" sz="1600" b="1" dirty="0"/>
              <a:t>Network operators need to control semantics in its data processing pipeline. That includes YANG-Push.</a:t>
            </a:r>
          </a:p>
          <a:p>
            <a:r>
              <a:rPr lang="en-US" sz="1600" dirty="0"/>
              <a:t>This is today only possible during YANG-Push subscription but not when nodes are being upgraded or when messages are being published for configured subscription.</a:t>
            </a:r>
          </a:p>
          <a:p>
            <a:r>
              <a:rPr lang="en-US" sz="1600" dirty="0">
                <a:hlinkClick r:id="rId3"/>
              </a:rPr>
              <a:t>draft-</a:t>
            </a:r>
            <a:r>
              <a:rPr lang="en-US" sz="1600" dirty="0" err="1">
                <a:hlinkClick r:id="rId3"/>
              </a:rPr>
              <a:t>ietf</a:t>
            </a:r>
            <a:r>
              <a:rPr lang="en-US" sz="1600" dirty="0">
                <a:hlinkClick r:id="rId3"/>
              </a:rPr>
              <a:t>-netconf-yang-notifications-versioning</a:t>
            </a:r>
            <a:r>
              <a:rPr lang="en-US" sz="1600" dirty="0"/>
              <a:t> extends the YANG push subscription and publishing mechanism defined in </a:t>
            </a:r>
            <a:r>
              <a:rPr lang="en-US" sz="1600" dirty="0">
                <a:hlinkClick r:id="rId4"/>
              </a:rPr>
              <a:t>RFC 8641</a:t>
            </a:r>
            <a:r>
              <a:rPr lang="en-US" sz="1600" dirty="0"/>
              <a:t>:</a:t>
            </a:r>
          </a:p>
          <a:p>
            <a:pPr lvl="1"/>
            <a:r>
              <a:rPr lang="en-US" sz="1600" b="1" dirty="0"/>
              <a:t>By adding the ability to subscribe to a specific revision </a:t>
            </a:r>
            <a:r>
              <a:rPr lang="en-US" sz="1600" dirty="0"/>
              <a:t>or latest-compatible-</a:t>
            </a:r>
            <a:r>
              <a:rPr lang="en-US" sz="1600" dirty="0" err="1"/>
              <a:t>semversion</a:t>
            </a:r>
            <a:r>
              <a:rPr lang="en-US" sz="1600" dirty="0"/>
              <a:t> of one or more yang modules.</a:t>
            </a:r>
          </a:p>
          <a:p>
            <a:pPr lvl="1"/>
            <a:r>
              <a:rPr lang="en-US" sz="1600" b="1" dirty="0"/>
              <a:t>By extending the YANG push Subscription State Change Notifications Message </a:t>
            </a:r>
            <a:r>
              <a:rPr lang="en-US" sz="1600" dirty="0"/>
              <a:t>so that the YANG push receiver learns beside the </a:t>
            </a:r>
            <a:r>
              <a:rPr lang="en-US" sz="1600" dirty="0" err="1"/>
              <a:t>xpath</a:t>
            </a:r>
            <a:r>
              <a:rPr lang="en-US" sz="1600" dirty="0"/>
              <a:t> and the sub-tree filter also the yang module name, revision, revision-label and the yang-library-content-id.</a:t>
            </a:r>
            <a:br>
              <a:rPr lang="en-US" sz="1600" dirty="0"/>
            </a:br>
            <a:br>
              <a:rPr lang="en-US" sz="1600" dirty="0"/>
            </a:br>
            <a:r>
              <a:rPr lang="en-US" sz="1600" dirty="0"/>
              <a:t>With YANG Library content-id a YANG-Push receiver is now able to detect changes in the YANG library. This includes also the imported YANG modules of the subscribed </a:t>
            </a:r>
            <a:r>
              <a:rPr lang="en-US" sz="1600" dirty="0" err="1"/>
              <a:t>xpath</a:t>
            </a:r>
            <a:r>
              <a:rPr lang="en-US" sz="1600" dirty="0"/>
              <a:t>.</a:t>
            </a:r>
            <a:br>
              <a:rPr lang="en-US" sz="1600" dirty="0"/>
            </a:br>
            <a:endParaRPr lang="en-US" sz="1600" dirty="0"/>
          </a:p>
          <a:p>
            <a:pPr lvl="1"/>
            <a:r>
              <a:rPr lang="en-US" sz="1600" dirty="0"/>
              <a:t>Extends </a:t>
            </a:r>
            <a:r>
              <a:rPr lang="en-US" sz="1600" dirty="0">
                <a:hlinkClick r:id="rId5"/>
              </a:rPr>
              <a:t>RFC 9196 </a:t>
            </a:r>
            <a:r>
              <a:rPr lang="en-US" sz="1600" dirty="0"/>
              <a:t>defined subscription-capabilities with a </a:t>
            </a:r>
            <a:r>
              <a:rPr lang="en-US" sz="1600" b="1" dirty="0"/>
              <a:t>yang-push-module-revision-supported</a:t>
            </a:r>
            <a:r>
              <a:rPr lang="en-US" sz="1600" dirty="0"/>
              <a:t> leaf.</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33</a:t>
            </a:fld>
            <a:endParaRPr lang="de-CH" sz="1400" dirty="0"/>
          </a:p>
        </p:txBody>
      </p:sp>
      <p:sp>
        <p:nvSpPr>
          <p:cNvPr id="5" name="TextBox 4">
            <a:extLst>
              <a:ext uri="{FF2B5EF4-FFF2-40B4-BE49-F238E27FC236}">
                <a16:creationId xmlns:a16="http://schemas.microsoft.com/office/drawing/2014/main" id="{E6EDC80B-21EE-899E-6527-9932D706231D}"/>
              </a:ext>
            </a:extLst>
          </p:cNvPr>
          <p:cNvSpPr txBox="1"/>
          <p:nvPr/>
        </p:nvSpPr>
        <p:spPr>
          <a:xfrm>
            <a:off x="838200" y="3524988"/>
            <a:ext cx="5257800" cy="3349956"/>
          </a:xfrm>
          <a:prstGeom prst="rect">
            <a:avLst/>
          </a:prstGeom>
          <a:noFill/>
        </p:spPr>
        <p:txBody>
          <a:bodyPr wrap="square">
            <a:spAutoFit/>
          </a:bodyPr>
          <a:lstStyle/>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ietf-notification:notification</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eventTime</a:t>
            </a:r>
            <a:r>
              <a:rPr lang="en-US" sz="900" dirty="0">
                <a:effectLst/>
                <a:latin typeface="Courier New" panose="02070309020205020404" pitchFamily="49" charset="0"/>
                <a:ea typeface="Calibri" panose="020F0502020204030204" pitchFamily="34" charset="0"/>
                <a:cs typeface="Courier New" panose="02070309020205020404" pitchFamily="49" charset="0"/>
              </a:rPr>
              <a:t>": "2023-03-25T08:30:11.22Z",</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ietf-notification-sequencing:sysName</a:t>
            </a:r>
            <a:r>
              <a:rPr lang="en-US" sz="900" dirty="0">
                <a:effectLst/>
                <a:latin typeface="Courier New" panose="02070309020205020404" pitchFamily="49" charset="0"/>
                <a:ea typeface="Calibri" panose="020F0502020204030204" pitchFamily="34" charset="0"/>
                <a:cs typeface="Courier New" panose="02070309020205020404" pitchFamily="49" charset="0"/>
              </a:rPr>
              <a:t>": "example-router",</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ietf-notification-sequencing:sequenceNumber</a:t>
            </a:r>
            <a:r>
              <a:rPr lang="en-US" sz="900" dirty="0">
                <a:effectLst/>
                <a:latin typeface="Courier New" panose="02070309020205020404" pitchFamily="49" charset="0"/>
                <a:ea typeface="Calibri" panose="020F0502020204030204" pitchFamily="34" charset="0"/>
                <a:cs typeface="Courier New" panose="02070309020205020404" pitchFamily="49" charset="0"/>
              </a:rPr>
              <a:t>": 1,</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ietf-subscribed-notification:</a:t>
            </a:r>
            <a:r>
              <a:rPr lang="en-US" sz="9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subscription-started</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"id": 6666,</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ietf-yang-push:datastore</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ietf-datastores:operational</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ietf-yang-push:datastore-xpath-filter</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ietf-yang-push-revision:revision</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"2014-05-08",</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ietf-yang-push-revision:module-name</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-interfaces",</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ietf-yang-push-revision:revision-label</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ietf-yang-push-revision:yang-library-content-id</a:t>
            </a:r>
            <a:r>
              <a:rPr lang="en-US" sz="9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"1",</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ietf-distributed-notif:message-observation-domain-id</a:t>
            </a:r>
            <a:r>
              <a:rPr lang="en-US" sz="900" dirty="0">
                <a:effectLst/>
                <a:latin typeface="Courier New" panose="02070309020205020404" pitchFamily="49" charset="0"/>
                <a:ea typeface="Calibri" panose="020F0502020204030204" pitchFamily="34" charset="0"/>
                <a:cs typeface="Courier New" panose="02070309020205020404" pitchFamily="49" charset="0"/>
              </a:rPr>
              <a:t>": [1,2],</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"transport":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ietf-udp-notif-transport:udp-notif</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"encoding": "encode-</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json</a:t>
            </a:r>
            <a:r>
              <a:rPr lang="en-US" sz="9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ietf-yang-push:periodic</a:t>
            </a: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r>
              <a:rPr lang="en-US" sz="900" dirty="0" err="1">
                <a:effectLst/>
                <a:latin typeface="Courier New" panose="02070309020205020404" pitchFamily="49" charset="0"/>
                <a:ea typeface="Calibri" panose="020F0502020204030204" pitchFamily="34" charset="0"/>
                <a:cs typeface="Courier New" panose="02070309020205020404" pitchFamily="49" charset="0"/>
              </a:rPr>
              <a:t>ietf-yang-push:period</a:t>
            </a:r>
            <a:r>
              <a:rPr lang="en-US" sz="900" dirty="0">
                <a:effectLst/>
                <a:latin typeface="Courier New" panose="02070309020205020404" pitchFamily="49" charset="0"/>
                <a:ea typeface="Calibri" panose="020F0502020204030204" pitchFamily="34" charset="0"/>
                <a:cs typeface="Courier New" panose="02070309020205020404" pitchFamily="49" charset="0"/>
              </a:rPr>
              <a:t>": 100</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a:p>
            <a:pPr marL="0" marR="0">
              <a:lnSpc>
                <a:spcPct val="107000"/>
              </a:lnSpc>
              <a:spcBef>
                <a:spcPts val="0"/>
              </a:spcBef>
              <a:spcAft>
                <a:spcPts val="0"/>
              </a:spcAft>
            </a:pPr>
            <a:r>
              <a:rPr lang="en-US" sz="900" dirty="0">
                <a:effectLst/>
                <a:latin typeface="Courier New" panose="02070309020205020404" pitchFamily="49" charset="0"/>
                <a:ea typeface="Calibri" panose="020F0502020204030204" pitchFamily="34" charset="0"/>
                <a:cs typeface="Courier New" panose="02070309020205020404" pitchFamily="49" charset="0"/>
              </a:rPr>
              <a:t>   }</a:t>
            </a:r>
          </a:p>
        </p:txBody>
      </p:sp>
    </p:spTree>
    <p:extLst>
      <p:ext uri="{BB962C8B-B14F-4D97-AF65-F5344CB8AC3E}">
        <p14:creationId xmlns:p14="http://schemas.microsoft.com/office/powerpoint/2010/main" val="270100220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YANG Notification </a:t>
            </a:r>
            <a:r>
              <a:rPr lang="en-US" sz="2800" b="1" dirty="0">
                <a:solidFill>
                  <a:srgbClr val="FF0000"/>
                </a:solidFill>
              </a:rPr>
              <a:t>Transport Capabilities</a:t>
            </a:r>
            <a:br>
              <a:rPr lang="en-US" sz="2800" b="1" dirty="0"/>
            </a:br>
            <a:r>
              <a:rPr lang="en-US" sz="2400" b="1" dirty="0">
                <a:solidFill>
                  <a:schemeClr val="bg2">
                    <a:lumMod val="75000"/>
                  </a:schemeClr>
                </a:solidFill>
              </a:rPr>
              <a:t>Extending System Capabilities for YANG-Push Configured Subscription Transport</a:t>
            </a:r>
            <a:endParaRPr lang="en-US" sz="24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711821" y="1950098"/>
            <a:ext cx="4892040" cy="4417453"/>
          </a:xfrm>
        </p:spPr>
        <p:txBody>
          <a:bodyPr>
            <a:noAutofit/>
          </a:bodyPr>
          <a:lstStyle/>
          <a:p>
            <a:r>
              <a:rPr lang="en-US" sz="1700" dirty="0">
                <a:hlinkClick r:id="rId2"/>
              </a:rPr>
              <a:t>draft-</a:t>
            </a:r>
            <a:r>
              <a:rPr lang="en-US" sz="1700" dirty="0" err="1">
                <a:hlinkClick r:id="rId2"/>
              </a:rPr>
              <a:t>ietf</a:t>
            </a:r>
            <a:r>
              <a:rPr lang="en-US" sz="1700" dirty="0">
                <a:hlinkClick r:id="rId2"/>
              </a:rPr>
              <a:t>-netconf-</a:t>
            </a:r>
            <a:r>
              <a:rPr lang="en-US" sz="1700" dirty="0" err="1">
                <a:hlinkClick r:id="rId2"/>
              </a:rPr>
              <a:t>yp</a:t>
            </a:r>
            <a:r>
              <a:rPr lang="en-US" sz="1700" dirty="0">
                <a:hlinkClick r:id="rId2"/>
              </a:rPr>
              <a:t>-transport-capabilities</a:t>
            </a:r>
            <a:r>
              <a:rPr lang="en-US" sz="1700" dirty="0"/>
              <a:t> augments System Capabilities model and provides additional transport related attributes associated with system capabilities:</a:t>
            </a:r>
            <a:br>
              <a:rPr lang="en-US" sz="1700" dirty="0"/>
            </a:br>
            <a:endParaRPr lang="en-US" sz="1700" dirty="0"/>
          </a:p>
          <a:p>
            <a:pPr lvl="1"/>
            <a:r>
              <a:rPr lang="en-US" sz="1700" dirty="0"/>
              <a:t>Specification of transport protocols the client can request to establish a </a:t>
            </a:r>
            <a:r>
              <a:rPr lang="en-US" sz="1700" dirty="0">
                <a:hlinkClick r:id="rId3"/>
              </a:rPr>
              <a:t>draft-</a:t>
            </a:r>
            <a:r>
              <a:rPr lang="en-US" sz="1700" dirty="0" err="1">
                <a:hlinkClick r:id="rId3"/>
              </a:rPr>
              <a:t>ietf</a:t>
            </a:r>
            <a:r>
              <a:rPr lang="en-US" sz="1700" dirty="0">
                <a:hlinkClick r:id="rId3"/>
              </a:rPr>
              <a:t>-netconf-</a:t>
            </a:r>
            <a:r>
              <a:rPr lang="en-US" sz="1700" dirty="0" err="1">
                <a:hlinkClick r:id="rId3"/>
              </a:rPr>
              <a:t>udp</a:t>
            </a:r>
            <a:r>
              <a:rPr lang="en-US" sz="1700" dirty="0">
                <a:hlinkClick r:id="rId3"/>
              </a:rPr>
              <a:t>-</a:t>
            </a:r>
            <a:r>
              <a:rPr lang="en-US" sz="1700" dirty="0" err="1">
                <a:hlinkClick r:id="rId3"/>
              </a:rPr>
              <a:t>notif</a:t>
            </a:r>
            <a:r>
              <a:rPr lang="en-US" sz="1700" dirty="0"/>
              <a:t> or </a:t>
            </a:r>
            <a:r>
              <a:rPr lang="en-US" sz="1700" dirty="0">
                <a:hlinkClick r:id="rId4"/>
              </a:rPr>
              <a:t>draft-</a:t>
            </a:r>
            <a:r>
              <a:rPr lang="en-US" sz="1700" dirty="0" err="1">
                <a:hlinkClick r:id="rId4"/>
              </a:rPr>
              <a:t>ietf</a:t>
            </a:r>
            <a:r>
              <a:rPr lang="en-US" sz="1700" dirty="0">
                <a:hlinkClick r:id="rId4"/>
              </a:rPr>
              <a:t>-netconf-https-</a:t>
            </a:r>
            <a:r>
              <a:rPr lang="en-US" sz="1700" dirty="0" err="1">
                <a:hlinkClick r:id="rId4"/>
              </a:rPr>
              <a:t>notif</a:t>
            </a:r>
            <a:r>
              <a:rPr lang="en-US" sz="1700" dirty="0"/>
              <a:t> configured transport connection;</a:t>
            </a:r>
          </a:p>
          <a:p>
            <a:pPr lvl="1"/>
            <a:r>
              <a:rPr lang="en-US" sz="1700" dirty="0"/>
              <a:t>Specification of transport encoding, such as JSON or XML as defined in </a:t>
            </a:r>
            <a:r>
              <a:rPr lang="en-US" sz="1700" dirty="0">
                <a:hlinkClick r:id="rId5"/>
              </a:rPr>
              <a:t>RFC 8040 </a:t>
            </a:r>
            <a:r>
              <a:rPr lang="en-US" sz="1700" dirty="0"/>
              <a:t>or CBOR as defined in </a:t>
            </a:r>
            <a:r>
              <a:rPr lang="en-US" sz="1700" dirty="0">
                <a:hlinkClick r:id="rId6"/>
              </a:rPr>
              <a:t>RFC 9254 </a:t>
            </a:r>
            <a:r>
              <a:rPr lang="en-US" sz="1700" dirty="0"/>
              <a:t>the client can request to encode YANG notifications;</a:t>
            </a:r>
          </a:p>
          <a:p>
            <a:pPr lvl="1"/>
            <a:r>
              <a:rPr lang="en-US" sz="1700" dirty="0"/>
              <a:t>Specification of secure transport mechanisms that are needed by the client to communicate with the server such as DTLS as defined in </a:t>
            </a:r>
            <a:r>
              <a:rPr lang="en-US" sz="1700" dirty="0">
                <a:hlinkClick r:id="rId7"/>
              </a:rPr>
              <a:t>RFC 9147 </a:t>
            </a:r>
            <a:r>
              <a:rPr lang="en-US" sz="1700" dirty="0"/>
              <a:t>TLS as defined in </a:t>
            </a:r>
            <a:r>
              <a:rPr lang="en-US" sz="1700" dirty="0">
                <a:hlinkClick r:id="rId8"/>
              </a:rPr>
              <a:t>RFC 8446 </a:t>
            </a:r>
            <a:r>
              <a:rPr lang="en-US" sz="1700" dirty="0"/>
              <a:t>or SSH as defined in </a:t>
            </a:r>
            <a:r>
              <a:rPr lang="en-US" sz="1700" dirty="0">
                <a:hlinkClick r:id="rId9"/>
              </a:rPr>
              <a:t>RFC 4254</a:t>
            </a:r>
            <a:r>
              <a:rPr lang="en-US" sz="1700" dirty="0"/>
              <a:t>;</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34</a:t>
            </a:fld>
            <a:endParaRPr lang="de-CH" sz="1400" dirty="0"/>
          </a:p>
        </p:txBody>
      </p:sp>
      <p:sp>
        <p:nvSpPr>
          <p:cNvPr id="5" name="TextBox 4">
            <a:extLst>
              <a:ext uri="{FF2B5EF4-FFF2-40B4-BE49-F238E27FC236}">
                <a16:creationId xmlns:a16="http://schemas.microsoft.com/office/drawing/2014/main" id="{3862CE99-40A4-2D41-AF3F-FC31FC0B2BDD}"/>
              </a:ext>
            </a:extLst>
          </p:cNvPr>
          <p:cNvSpPr txBox="1"/>
          <p:nvPr/>
        </p:nvSpPr>
        <p:spPr>
          <a:xfrm>
            <a:off x="838200" y="1690688"/>
            <a:ext cx="5873621" cy="5129161"/>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50" dirty="0">
                <a:effectLst/>
                <a:latin typeface="Courier New" panose="02070309020205020404" pitchFamily="49" charset="0"/>
                <a:ea typeface="Calibri" panose="020F0502020204030204" pitchFamily="34" charset="0"/>
                <a:cs typeface="Courier New" panose="02070309020205020404" pitchFamily="49" charset="0"/>
              </a:rPr>
              <a:t>-notification-transport-capabilities</a:t>
            </a:r>
          </a:p>
          <a:p>
            <a:pPr marL="0" marR="0">
              <a:lnSpc>
                <a:spcPct val="107000"/>
              </a:lnSpc>
              <a:spcBef>
                <a:spcPts val="0"/>
              </a:spcBef>
              <a:spcAft>
                <a:spcPts val="0"/>
              </a:spcAft>
            </a:pP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sysc:system-capabilities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notc:subscription-capabilities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transport-capabilities</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transport-capability* [transport-protocol]</a:t>
            </a:r>
          </a:p>
          <a:p>
            <a:pPr marL="0" marR="0">
              <a:lnSpc>
                <a:spcPct val="107000"/>
              </a:lnSpc>
              <a:spcBef>
                <a:spcPts val="0"/>
              </a:spcBef>
              <a:spcAft>
                <a:spcPts val="0"/>
              </a:spcAft>
            </a:pP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transport-protocol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security-protocol?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encoding-format*      </a:t>
            </a:r>
            <a:r>
              <a:rPr lang="en-US" sz="85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5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50" dirty="0">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de-CH" sz="850" dirty="0" err="1">
                <a:latin typeface="Courier New" panose="02070309020205020404" pitchFamily="49" charset="0"/>
                <a:cs typeface="Courier New" panose="02070309020205020404" pitchFamily="49" charset="0"/>
              </a:rPr>
              <a:t>augment</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sysc:system-capabilities</a:t>
            </a:r>
            <a:r>
              <a:rPr lang="de-CH" sz="850" dirty="0">
                <a:latin typeface="Courier New" panose="02070309020205020404" pitchFamily="49" charset="0"/>
                <a:cs typeface="Courier New" panose="02070309020205020404" pitchFamily="49" charset="0"/>
              </a:rPr>
              <a:t>/</a:t>
            </a:r>
            <a:r>
              <a:rPr lang="de-CH" sz="850" dirty="0" err="1">
                <a:latin typeface="Courier New" panose="02070309020205020404" pitchFamily="49" charset="0"/>
                <a:cs typeface="Courier New" panose="02070309020205020404" pitchFamily="49" charset="0"/>
              </a:rPr>
              <a:t>notc:subscription-capabilities</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"Add </a:t>
            </a:r>
            <a:r>
              <a:rPr lang="de-CH" sz="850" dirty="0" err="1">
                <a:latin typeface="Courier New" panose="02070309020205020404" pitchFamily="49" charset="0"/>
                <a:cs typeface="Courier New" panose="02070309020205020404" pitchFamily="49" charset="0"/>
              </a:rPr>
              <a:t>system</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level</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capability</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container</a:t>
            </a:r>
            <a:r>
              <a:rPr lang="de-CH" sz="850" dirty="0">
                <a:latin typeface="Courier New" panose="02070309020205020404" pitchFamily="49" charset="0"/>
                <a:cs typeface="Courier New" panose="02070309020205020404" pitchFamily="49" charset="0"/>
              </a:rPr>
              <a:t> transport-</a:t>
            </a:r>
            <a:r>
              <a:rPr lang="de-CH" sz="850" dirty="0" err="1">
                <a:latin typeface="Courier New" panose="02070309020205020404" pitchFamily="49" charset="0"/>
                <a:cs typeface="Courier New" panose="02070309020205020404" pitchFamily="49" charset="0"/>
              </a:rPr>
              <a:t>capabilities</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Capabilities</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related</a:t>
            </a:r>
            <a:r>
              <a:rPr lang="de-CH" sz="850" dirty="0">
                <a:latin typeface="Courier New" panose="02070309020205020404" pitchFamily="49" charset="0"/>
                <a:cs typeface="Courier New" panose="02070309020205020404" pitchFamily="49" charset="0"/>
              </a:rPr>
              <a:t> to YANG-Push </a:t>
            </a:r>
            <a:r>
              <a:rPr lang="de-CH" sz="850" dirty="0" err="1">
                <a:latin typeface="Courier New" panose="02070309020205020404" pitchFamily="49" charset="0"/>
                <a:cs typeface="Courier New" panose="02070309020205020404" pitchFamily="49" charset="0"/>
              </a:rPr>
              <a:t>transports</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list transport-</a:t>
            </a:r>
            <a:r>
              <a:rPr lang="de-CH" sz="850" dirty="0" err="1">
                <a:latin typeface="Courier New" panose="02070309020205020404" pitchFamily="49" charset="0"/>
                <a:cs typeface="Courier New" panose="02070309020205020404" pitchFamily="49" charset="0"/>
              </a:rPr>
              <a:t>capability</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key</a:t>
            </a:r>
            <a:r>
              <a:rPr lang="de-CH" sz="850" dirty="0">
                <a:latin typeface="Courier New" panose="02070309020205020404" pitchFamily="49" charset="0"/>
                <a:cs typeface="Courier New" panose="02070309020205020404" pitchFamily="49" charset="0"/>
              </a:rPr>
              <a:t> "transport-</a:t>
            </a:r>
            <a:r>
              <a:rPr lang="de-CH" sz="850" dirty="0" err="1">
                <a:latin typeface="Courier New" panose="02070309020205020404" pitchFamily="49" charset="0"/>
                <a:cs typeface="Courier New" panose="02070309020205020404" pitchFamily="49" charset="0"/>
              </a:rPr>
              <a:t>protocol</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Capability</a:t>
            </a:r>
            <a:r>
              <a:rPr lang="de-CH" sz="850" dirty="0">
                <a:latin typeface="Courier New" panose="02070309020205020404" pitchFamily="49" charset="0"/>
                <a:cs typeface="Courier New" panose="02070309020205020404" pitchFamily="49" charset="0"/>
              </a:rPr>
              <a:t> list </a:t>
            </a:r>
            <a:r>
              <a:rPr lang="de-CH" sz="850" dirty="0" err="1">
                <a:latin typeface="Courier New" panose="02070309020205020404" pitchFamily="49" charset="0"/>
                <a:cs typeface="Courier New" panose="02070309020205020404" pitchFamily="49" charset="0"/>
              </a:rPr>
              <a:t>related</a:t>
            </a:r>
            <a:r>
              <a:rPr lang="de-CH" sz="850" dirty="0">
                <a:latin typeface="Courier New" panose="02070309020205020404" pitchFamily="49" charset="0"/>
                <a:cs typeface="Courier New" panose="02070309020205020404" pitchFamily="49" charset="0"/>
              </a:rPr>
              <a:t> to </a:t>
            </a:r>
            <a:r>
              <a:rPr lang="de-CH" sz="850" dirty="0" err="1">
                <a:latin typeface="Courier New" panose="02070309020205020404" pitchFamily="49" charset="0"/>
                <a:cs typeface="Courier New" panose="02070309020205020404" pitchFamily="49" charset="0"/>
              </a:rPr>
              <a:t>notification</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transport</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capabilities</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leaf</a:t>
            </a:r>
            <a:r>
              <a:rPr lang="de-CH" sz="850" dirty="0">
                <a:latin typeface="Courier New" panose="02070309020205020404" pitchFamily="49" charset="0"/>
                <a:cs typeface="Courier New" panose="02070309020205020404" pitchFamily="49" charset="0"/>
              </a:rPr>
              <a:t> transport-</a:t>
            </a:r>
            <a:r>
              <a:rPr lang="de-CH" sz="850" dirty="0" err="1">
                <a:latin typeface="Courier New" panose="02070309020205020404" pitchFamily="49" charset="0"/>
                <a:cs typeface="Courier New" panose="02070309020205020404" pitchFamily="49" charset="0"/>
              </a:rPr>
              <a:t>protocol</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type </a:t>
            </a:r>
            <a:r>
              <a:rPr lang="de-CH" sz="850" dirty="0" err="1">
                <a:latin typeface="Courier New" panose="02070309020205020404" pitchFamily="49" charset="0"/>
                <a:cs typeface="Courier New" panose="02070309020205020404" pitchFamily="49" charset="0"/>
              </a:rPr>
              <a:t>identityref</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base</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sn:transport</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Supported</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transport</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protocol</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for</a:t>
            </a:r>
            <a:r>
              <a:rPr lang="de-CH" sz="850" dirty="0">
                <a:latin typeface="Courier New" panose="02070309020205020404" pitchFamily="49" charset="0"/>
                <a:cs typeface="Courier New" panose="02070309020205020404" pitchFamily="49" charset="0"/>
              </a:rPr>
              <a:t> YANG-Push.";</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leaf</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security-protocol</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type </a:t>
            </a:r>
            <a:r>
              <a:rPr lang="de-CH" sz="850" dirty="0" err="1">
                <a:latin typeface="Courier New" panose="02070309020205020404" pitchFamily="49" charset="0"/>
                <a:cs typeface="Courier New" panose="02070309020205020404" pitchFamily="49" charset="0"/>
              </a:rPr>
              <a:t>identityref</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base</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security-protocol</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"Type of </a:t>
            </a:r>
            <a:r>
              <a:rPr lang="de-CH" sz="850" dirty="0" err="1">
                <a:latin typeface="Courier New" panose="02070309020205020404" pitchFamily="49" charset="0"/>
                <a:cs typeface="Courier New" panose="02070309020205020404" pitchFamily="49" charset="0"/>
              </a:rPr>
              <a:t>secure</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transport</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leaf</a:t>
            </a:r>
            <a:r>
              <a:rPr lang="de-CH" sz="850" dirty="0">
                <a:latin typeface="Courier New" panose="02070309020205020404" pitchFamily="49" charset="0"/>
                <a:cs typeface="Courier New" panose="02070309020205020404" pitchFamily="49" charset="0"/>
              </a:rPr>
              <a:t>-list </a:t>
            </a:r>
            <a:r>
              <a:rPr lang="de-CH" sz="850" dirty="0" err="1">
                <a:latin typeface="Courier New" panose="02070309020205020404" pitchFamily="49" charset="0"/>
                <a:cs typeface="Courier New" panose="02070309020205020404" pitchFamily="49" charset="0"/>
              </a:rPr>
              <a:t>encoding</a:t>
            </a:r>
            <a:r>
              <a:rPr lang="de-CH" sz="850" dirty="0">
                <a:latin typeface="Courier New" panose="02070309020205020404" pitchFamily="49" charset="0"/>
                <a:cs typeface="Courier New" panose="02070309020205020404" pitchFamily="49" charset="0"/>
              </a:rPr>
              <a:t>-format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type </a:t>
            </a:r>
            <a:r>
              <a:rPr lang="de-CH" sz="850" dirty="0" err="1">
                <a:latin typeface="Courier New" panose="02070309020205020404" pitchFamily="49" charset="0"/>
                <a:cs typeface="Courier New" panose="02070309020205020404" pitchFamily="49" charset="0"/>
              </a:rPr>
              <a:t>identityref</a:t>
            </a: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base</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sn:encoding</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description</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Supported</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encoding</a:t>
            </a:r>
            <a:r>
              <a:rPr lang="de-CH" sz="850" dirty="0">
                <a:latin typeface="Courier New" panose="02070309020205020404" pitchFamily="49" charset="0"/>
                <a:cs typeface="Courier New" panose="02070309020205020404" pitchFamily="49" charset="0"/>
              </a:rPr>
              <a:t> </a:t>
            </a:r>
            <a:r>
              <a:rPr lang="de-CH" sz="850" dirty="0" err="1">
                <a:latin typeface="Courier New" panose="02070309020205020404" pitchFamily="49" charset="0"/>
                <a:cs typeface="Courier New" panose="02070309020205020404" pitchFamily="49" charset="0"/>
              </a:rPr>
              <a:t>formats</a:t>
            </a:r>
            <a:r>
              <a:rPr lang="de-CH" sz="85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a:p>
            <a:pPr marL="0" marR="0">
              <a:lnSpc>
                <a:spcPct val="107000"/>
              </a:lnSpc>
              <a:spcBef>
                <a:spcPts val="0"/>
              </a:spcBef>
              <a:spcAft>
                <a:spcPts val="0"/>
              </a:spcAft>
            </a:pPr>
            <a:r>
              <a:rPr lang="de-CH" sz="850"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5620003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
            <a:extLst>
              <a:ext uri="{FF2B5EF4-FFF2-40B4-BE49-F238E27FC236}">
                <a16:creationId xmlns:a16="http://schemas.microsoft.com/office/drawing/2014/main" id="{512B43D3-8F19-488A-8D0D-979DD7EC8E7E}"/>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35</a:t>
            </a:fld>
            <a:endParaRPr lang="de-CH" sz="1400" dirty="0"/>
          </a:p>
        </p:txBody>
      </p:sp>
      <p:sp>
        <p:nvSpPr>
          <p:cNvPr id="6" name="Title 1">
            <a:extLst>
              <a:ext uri="{FF2B5EF4-FFF2-40B4-BE49-F238E27FC236}">
                <a16:creationId xmlns:a16="http://schemas.microsoft.com/office/drawing/2014/main" id="{ABB61075-2877-B162-7D8F-97EC17B8DF39}"/>
              </a:ext>
            </a:extLst>
          </p:cNvPr>
          <p:cNvSpPr>
            <a:spLocks noGrp="1"/>
          </p:cNvSpPr>
          <p:nvPr>
            <p:ph type="title"/>
          </p:nvPr>
        </p:nvSpPr>
        <p:spPr>
          <a:xfrm>
            <a:off x="838200" y="365125"/>
            <a:ext cx="10515600" cy="1325563"/>
          </a:xfrm>
        </p:spPr>
        <p:txBody>
          <a:bodyPr>
            <a:normAutofit/>
          </a:bodyPr>
          <a:lstStyle/>
          <a:p>
            <a:r>
              <a:rPr lang="en-US" sz="2800" b="1" dirty="0"/>
              <a:t>Augmented-by Addition</a:t>
            </a:r>
            <a:br>
              <a:rPr lang="en-US" sz="3600" dirty="0"/>
            </a:br>
            <a:r>
              <a:rPr lang="en-US" sz="2400" dirty="0">
                <a:solidFill>
                  <a:schemeClr val="bg2">
                    <a:lumMod val="75000"/>
                  </a:schemeClr>
                </a:solidFill>
              </a:rPr>
              <a:t>YANG Library Extension</a:t>
            </a:r>
          </a:p>
        </p:txBody>
      </p:sp>
      <p:sp>
        <p:nvSpPr>
          <p:cNvPr id="17" name="TextBox 16">
            <a:extLst>
              <a:ext uri="{FF2B5EF4-FFF2-40B4-BE49-F238E27FC236}">
                <a16:creationId xmlns:a16="http://schemas.microsoft.com/office/drawing/2014/main" id="{8F78EE4C-6EFD-4363-A98F-3E5608669DF5}"/>
              </a:ext>
            </a:extLst>
          </p:cNvPr>
          <p:cNvSpPr txBox="1"/>
          <p:nvPr/>
        </p:nvSpPr>
        <p:spPr>
          <a:xfrm>
            <a:off x="838200" y="2066518"/>
            <a:ext cx="5257800" cy="2888868"/>
          </a:xfrm>
          <a:prstGeom prst="rect">
            <a:avLst/>
          </a:prstGeom>
          <a:noFill/>
        </p:spPr>
        <p:txBody>
          <a:bodyPr wrap="square">
            <a:spAutoFit/>
          </a:bodyPr>
          <a:lstStyle/>
          <a:p>
            <a:pPr marL="0" marR="0">
              <a:lnSpc>
                <a:spcPct val="107000"/>
              </a:lnSpc>
              <a:spcBef>
                <a:spcPts val="0"/>
              </a:spcBef>
              <a:spcAft>
                <a:spcPts val="0"/>
              </a:spcAft>
            </a:pP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 </a:t>
            </a:r>
            <a:r>
              <a:rPr lang="de-CH" sz="1000" dirty="0" err="1">
                <a:highlight>
                  <a:srgbClr val="00FF00"/>
                </a:highlight>
                <a:latin typeface="Courier New" panose="02070309020205020404" pitchFamily="49" charset="0"/>
                <a:cs typeface="Courier New" panose="02070309020205020404" pitchFamily="49" charset="0"/>
              </a:rPr>
              <a:t>ietf-yang-library</a:t>
            </a:r>
            <a:endParaRPr lang="de-CH" sz="1000" dirty="0">
              <a:highlight>
                <a:srgbClr val="00FF00"/>
              </a:highlight>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yang-library</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-set*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string</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namespace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location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submodule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name</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revision-identifier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location</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inet:uri</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feature*                    </a:t>
            </a:r>
            <a:r>
              <a:rPr lang="de-CH" sz="1000" dirty="0" err="1">
                <a:latin typeface="Courier New" panose="02070309020205020404" pitchFamily="49" charset="0"/>
                <a:cs typeface="Courier New" panose="02070309020205020404" pitchFamily="49" charset="0"/>
              </a:rPr>
              <a:t>yang:yang-identifier</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latin typeface="Courier New" panose="02070309020205020404" pitchFamily="49" charset="0"/>
                <a:cs typeface="Courier New" panose="02070309020205020404" pitchFamily="49" charset="0"/>
              </a:rPr>
              <a:t>  |  |  |  +--</a:t>
            </a:r>
            <a:r>
              <a:rPr lang="de-CH" sz="1000" dirty="0" err="1">
                <a:latin typeface="Courier New" panose="02070309020205020404" pitchFamily="49" charset="0"/>
                <a:cs typeface="Courier New" panose="02070309020205020404" pitchFamily="49" charset="0"/>
              </a:rPr>
              <a:t>ro</a:t>
            </a:r>
            <a:r>
              <a:rPr lang="de-CH" sz="1000" dirty="0">
                <a:latin typeface="Courier New" panose="02070309020205020404" pitchFamily="49" charset="0"/>
                <a:cs typeface="Courier New" panose="02070309020205020404" pitchFamily="49" charset="0"/>
              </a:rPr>
              <a:t> </a:t>
            </a:r>
            <a:r>
              <a:rPr lang="de-CH" sz="1000" dirty="0" err="1">
                <a:latin typeface="Courier New" panose="02070309020205020404" pitchFamily="49" charset="0"/>
                <a:cs typeface="Courier New" panose="02070309020205020404" pitchFamily="49" charset="0"/>
              </a:rPr>
              <a:t>deviation</a:t>
            </a:r>
            <a:r>
              <a:rPr lang="de-CH" sz="1000" dirty="0">
                <a:latin typeface="Courier New" panose="02070309020205020404" pitchFamily="49" charset="0"/>
                <a:cs typeface="Courier New" panose="02070309020205020404" pitchFamily="49" charset="0"/>
              </a:rPr>
              <a:t>*                  -&gt; ../../</a:t>
            </a:r>
            <a:r>
              <a:rPr lang="de-CH" sz="1000" dirty="0" err="1">
                <a:latin typeface="Courier New" panose="02070309020205020404" pitchFamily="49" charset="0"/>
                <a:cs typeface="Courier New" panose="02070309020205020404" pitchFamily="49" charset="0"/>
              </a:rPr>
              <a:t>module</a:t>
            </a:r>
            <a:r>
              <a:rPr lang="de-CH" sz="1000" dirty="0">
                <a:latin typeface="Courier New" panose="02070309020205020404" pitchFamily="49" charset="0"/>
                <a:cs typeface="Courier New" panose="02070309020205020404" pitchFamily="49" charset="0"/>
              </a:rPr>
              <a:t>/</a:t>
            </a:r>
            <a:r>
              <a:rPr lang="de-CH" sz="1000" dirty="0" err="1">
                <a:latin typeface="Courier New" panose="02070309020205020404" pitchFamily="49" charset="0"/>
                <a:cs typeface="Courier New" panose="02070309020205020404" pitchFamily="49" charset="0"/>
              </a:rPr>
              <a:t>name</a:t>
            </a:r>
            <a:endParaRPr lang="de-CH" sz="1000" dirty="0">
              <a:latin typeface="Courier New" panose="02070309020205020404" pitchFamily="49" charset="0"/>
              <a:cs typeface="Courier New" panose="02070309020205020404" pitchFamily="49" charset="0"/>
            </a:endParaRPr>
          </a:p>
          <a:p>
            <a:pPr marL="0" marR="0">
              <a:lnSpc>
                <a:spcPct val="107000"/>
              </a:lnSpc>
              <a:spcBef>
                <a:spcPts val="0"/>
              </a:spcBef>
              <a:spcAft>
                <a:spcPts val="0"/>
              </a:spcAft>
            </a:pPr>
            <a:r>
              <a:rPr lang="de-CH" sz="1000" dirty="0">
                <a:highlight>
                  <a:srgbClr val="FFFF00"/>
                </a:highlight>
                <a:latin typeface="Courier New" panose="02070309020205020404" pitchFamily="49" charset="0"/>
                <a:cs typeface="Courier New" panose="02070309020205020404" pitchFamily="49" charset="0"/>
              </a:rPr>
              <a:t>  |  |  |  +--</a:t>
            </a:r>
            <a:r>
              <a:rPr lang="de-CH" sz="1000" dirty="0" err="1">
                <a:highlight>
                  <a:srgbClr val="FFFF00"/>
                </a:highlight>
                <a:latin typeface="Courier New" panose="02070309020205020404" pitchFamily="49" charset="0"/>
                <a:cs typeface="Courier New" panose="02070309020205020404" pitchFamily="49" charset="0"/>
              </a:rPr>
              <a:t>ro</a:t>
            </a:r>
            <a:r>
              <a:rPr lang="de-CH" sz="1000" dirty="0">
                <a:highlight>
                  <a:srgbClr val="FFFF00"/>
                </a:highlight>
                <a:latin typeface="Courier New" panose="02070309020205020404" pitchFamily="49" charset="0"/>
                <a:cs typeface="Courier New" panose="02070309020205020404" pitchFamily="49" charset="0"/>
              </a:rPr>
              <a:t> </a:t>
            </a:r>
            <a:r>
              <a:rPr lang="de-CH" sz="1000" dirty="0" err="1">
                <a:highlight>
                  <a:srgbClr val="FFFF00"/>
                </a:highlight>
                <a:latin typeface="Courier New" panose="02070309020205020404" pitchFamily="49" charset="0"/>
                <a:cs typeface="Courier New" panose="02070309020205020404" pitchFamily="49" charset="0"/>
              </a:rPr>
              <a:t>yanglib-aug:augmented-by</a:t>
            </a:r>
            <a:r>
              <a:rPr lang="de-CH" sz="1000" dirty="0">
                <a:highlight>
                  <a:srgbClr val="FFFF00"/>
                </a:highlight>
                <a:latin typeface="Courier New" panose="02070309020205020404" pitchFamily="49" charset="0"/>
                <a:cs typeface="Courier New" panose="02070309020205020404" pitchFamily="49" charset="0"/>
              </a:rPr>
              <a:t>*</a:t>
            </a:r>
          </a:p>
          <a:p>
            <a:pPr marL="0" marR="0">
              <a:lnSpc>
                <a:spcPct val="107000"/>
              </a:lnSpc>
              <a:spcBef>
                <a:spcPts val="0"/>
              </a:spcBef>
              <a:spcAft>
                <a:spcPts val="0"/>
              </a:spcAft>
            </a:pPr>
            <a:r>
              <a:rPr lang="de-CH" sz="1000" dirty="0">
                <a:highlight>
                  <a:srgbClr val="FFFF00"/>
                </a:highlight>
                <a:latin typeface="Courier New" panose="02070309020205020404" pitchFamily="49" charset="0"/>
                <a:cs typeface="Courier New" panose="02070309020205020404" pitchFamily="49" charset="0"/>
              </a:rPr>
              <a:t>                                     -&gt; ../../</a:t>
            </a:r>
            <a:r>
              <a:rPr lang="de-CH" sz="1000" dirty="0" err="1">
                <a:highlight>
                  <a:srgbClr val="FFFF00"/>
                </a:highlight>
                <a:latin typeface="Courier New" panose="02070309020205020404" pitchFamily="49" charset="0"/>
                <a:cs typeface="Courier New" panose="02070309020205020404" pitchFamily="49" charset="0"/>
              </a:rPr>
              <a:t>yanglib:module</a:t>
            </a:r>
            <a:r>
              <a:rPr lang="de-CH" sz="1000" dirty="0">
                <a:highlight>
                  <a:srgbClr val="FFFF00"/>
                </a:highlight>
                <a:latin typeface="Courier New" panose="02070309020205020404" pitchFamily="49" charset="0"/>
                <a:cs typeface="Courier New" panose="02070309020205020404" pitchFamily="49" charset="0"/>
              </a:rPr>
              <a:t>/</a:t>
            </a:r>
            <a:r>
              <a:rPr lang="de-CH" sz="1000" dirty="0" err="1">
                <a:highlight>
                  <a:srgbClr val="FFFF00"/>
                </a:highlight>
                <a:latin typeface="Courier New" panose="02070309020205020404" pitchFamily="49" charset="0"/>
                <a:cs typeface="Courier New" panose="02070309020205020404" pitchFamily="49" charset="0"/>
              </a:rPr>
              <a:t>name</a:t>
            </a:r>
            <a:endParaRPr lang="de-CH" sz="1000" dirty="0">
              <a:highlight>
                <a:srgbClr val="FFFF00"/>
              </a:highlight>
              <a:latin typeface="Courier New" panose="02070309020205020404" pitchFamily="49" charset="0"/>
              <a:cs typeface="Courier New" panose="02070309020205020404" pitchFamily="49" charset="0"/>
            </a:endParaRPr>
          </a:p>
        </p:txBody>
      </p:sp>
      <p:sp>
        <p:nvSpPr>
          <p:cNvPr id="2" name="Content Placeholder 2">
            <a:extLst>
              <a:ext uri="{FF2B5EF4-FFF2-40B4-BE49-F238E27FC236}">
                <a16:creationId xmlns:a16="http://schemas.microsoft.com/office/drawing/2014/main" id="{A2A6719D-B9BE-6230-EF0C-2923835A8199}"/>
              </a:ext>
            </a:extLst>
          </p:cNvPr>
          <p:cNvSpPr txBox="1">
            <a:spLocks/>
          </p:cNvSpPr>
          <p:nvPr/>
        </p:nvSpPr>
        <p:spPr>
          <a:xfrm>
            <a:off x="6326155" y="2066518"/>
            <a:ext cx="5358571" cy="430103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With YANG-Push </a:t>
            </a:r>
            <a:r>
              <a:rPr lang="en-US" sz="1700" dirty="0" err="1"/>
              <a:t>xpath</a:t>
            </a:r>
            <a:r>
              <a:rPr lang="en-US" sz="1700" dirty="0"/>
              <a:t> or sub-tree a part of the YANG-Push data tree is subscribed.</a:t>
            </a:r>
          </a:p>
          <a:p>
            <a:r>
              <a:rPr lang="en-US" sz="1700" dirty="0"/>
              <a:t>With YANG Library the relationship among the subscribed YANG modules can be determined from the top of the YANG tree. </a:t>
            </a:r>
            <a:r>
              <a:rPr lang="en-US" sz="1700" b="1" dirty="0"/>
              <a:t>What is missing is the ability to discover dependencies within the YANG tree</a:t>
            </a:r>
            <a:r>
              <a:rPr lang="en-US" sz="1700" dirty="0"/>
              <a:t>.</a:t>
            </a:r>
          </a:p>
          <a:p>
            <a:r>
              <a:rPr lang="en-US" sz="1800" dirty="0">
                <a:hlinkClick r:id="rId3"/>
              </a:rPr>
              <a:t>draft-</a:t>
            </a:r>
            <a:r>
              <a:rPr lang="en-US" sz="1800" dirty="0" err="1">
                <a:hlinkClick r:id="rId3"/>
              </a:rPr>
              <a:t>ietf</a:t>
            </a:r>
            <a:r>
              <a:rPr lang="en-US" sz="1800" dirty="0">
                <a:hlinkClick r:id="rId3"/>
              </a:rPr>
              <a:t>-netconf-yang-library-</a:t>
            </a:r>
            <a:r>
              <a:rPr lang="en-US" sz="1800" dirty="0" err="1">
                <a:hlinkClick r:id="rId3"/>
              </a:rPr>
              <a:t>augmentedby</a:t>
            </a:r>
            <a:r>
              <a:rPr lang="en-US" sz="1700" dirty="0"/>
              <a:t> extends the YANG library defined in </a:t>
            </a:r>
            <a:r>
              <a:rPr lang="en-US" sz="1700" dirty="0">
                <a:hlinkClick r:id="rId4"/>
              </a:rPr>
              <a:t>RFC 8525</a:t>
            </a:r>
            <a:r>
              <a:rPr lang="en-US" sz="1700" dirty="0"/>
              <a:t>:</a:t>
            </a:r>
          </a:p>
          <a:p>
            <a:pPr lvl="1"/>
            <a:r>
              <a:rPr lang="en-US" sz="1700" b="1" dirty="0"/>
              <a:t>By adding augmented-by YANG module relation</a:t>
            </a:r>
            <a:r>
              <a:rPr lang="en-US" sz="1700" dirty="0"/>
              <a:t>.</a:t>
            </a:r>
          </a:p>
        </p:txBody>
      </p:sp>
    </p:spTree>
    <p:extLst>
      <p:ext uri="{BB962C8B-B14F-4D97-AF65-F5344CB8AC3E}">
        <p14:creationId xmlns:p14="http://schemas.microsoft.com/office/powerpoint/2010/main" val="23257170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lide Number Placeholder 1">
            <a:extLst>
              <a:ext uri="{FF2B5EF4-FFF2-40B4-BE49-F238E27FC236}">
                <a16:creationId xmlns:a16="http://schemas.microsoft.com/office/drawing/2014/main" id="{512B43D3-8F19-488A-8D0D-979DD7EC8E7E}"/>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36</a:t>
            </a:fld>
            <a:endParaRPr lang="de-CH" sz="1400" dirty="0"/>
          </a:p>
        </p:txBody>
      </p:sp>
      <p:sp>
        <p:nvSpPr>
          <p:cNvPr id="6" name="Title 1">
            <a:extLst>
              <a:ext uri="{FF2B5EF4-FFF2-40B4-BE49-F238E27FC236}">
                <a16:creationId xmlns:a16="http://schemas.microsoft.com/office/drawing/2014/main" id="{ABB61075-2877-B162-7D8F-97EC17B8DF39}"/>
              </a:ext>
            </a:extLst>
          </p:cNvPr>
          <p:cNvSpPr>
            <a:spLocks noGrp="1"/>
          </p:cNvSpPr>
          <p:nvPr>
            <p:ph type="title"/>
          </p:nvPr>
        </p:nvSpPr>
        <p:spPr>
          <a:xfrm>
            <a:off x="838200" y="365125"/>
            <a:ext cx="10515600" cy="1325563"/>
          </a:xfrm>
        </p:spPr>
        <p:txBody>
          <a:bodyPr>
            <a:normAutofit/>
          </a:bodyPr>
          <a:lstStyle/>
          <a:p>
            <a:r>
              <a:rPr lang="en-US" sz="2800" b="1" dirty="0"/>
              <a:t>Validate </a:t>
            </a:r>
            <a:r>
              <a:rPr lang="en-US" sz="2800" b="1" dirty="0" err="1"/>
              <a:t>anydata</a:t>
            </a:r>
            <a:r>
              <a:rPr lang="en-US" sz="2800" b="1" dirty="0"/>
              <a:t> schema subtree with YANG Library</a:t>
            </a:r>
            <a:br>
              <a:rPr lang="en-US" sz="3600" dirty="0"/>
            </a:br>
            <a:r>
              <a:rPr lang="en-US" sz="2400" dirty="0">
                <a:solidFill>
                  <a:schemeClr val="bg2">
                    <a:lumMod val="75000"/>
                  </a:schemeClr>
                </a:solidFill>
              </a:rPr>
              <a:t>RFC 7950 Extension</a:t>
            </a:r>
          </a:p>
        </p:txBody>
      </p:sp>
      <p:sp>
        <p:nvSpPr>
          <p:cNvPr id="17" name="TextBox 16">
            <a:extLst>
              <a:ext uri="{FF2B5EF4-FFF2-40B4-BE49-F238E27FC236}">
                <a16:creationId xmlns:a16="http://schemas.microsoft.com/office/drawing/2014/main" id="{8F78EE4C-6EFD-4363-A98F-3E5608669DF5}"/>
              </a:ext>
            </a:extLst>
          </p:cNvPr>
          <p:cNvSpPr txBox="1"/>
          <p:nvPr/>
        </p:nvSpPr>
        <p:spPr>
          <a:xfrm>
            <a:off x="838200" y="1627974"/>
            <a:ext cx="5257800" cy="748282"/>
          </a:xfrm>
          <a:prstGeom prst="rect">
            <a:avLst/>
          </a:prstGeom>
          <a:noFill/>
        </p:spPr>
        <p:txBody>
          <a:bodyPr wrap="square">
            <a:spAutoFit/>
          </a:bodyPr>
          <a:lstStyle/>
          <a:p>
            <a:pPr marL="0" marR="0">
              <a:lnSpc>
                <a:spcPct val="107000"/>
              </a:lnSpc>
              <a:spcBef>
                <a:spcPts val="0"/>
              </a:spcBef>
              <a:spcAft>
                <a:spcPts val="0"/>
              </a:spcAft>
            </a:pP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notifications:</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+---n push-update</a:t>
            </a: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1000" dirty="0">
                <a:effectLst/>
                <a:latin typeface="Courier New" panose="02070309020205020404" pitchFamily="49" charset="0"/>
                <a:ea typeface="Calibri" panose="020F0502020204030204" pitchFamily="34" charset="0"/>
                <a:cs typeface="Courier New" panose="02070309020205020404" pitchFamily="49" charset="0"/>
              </a:rPr>
              <a:t> id?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sn:subscription-id</a:t>
            </a:r>
            <a:endParaRPr lang="en-US" sz="10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000" dirty="0">
                <a:effectLst/>
                <a:latin typeface="Courier New" panose="02070309020205020404" pitchFamily="49" charset="0"/>
                <a:ea typeface="Calibri" panose="020F0502020204030204" pitchFamily="34" charset="0"/>
                <a:cs typeface="Courier New" panose="02070309020205020404" pitchFamily="49" charset="0"/>
              </a:rPr>
              <a:t>    |  +--</a:t>
            </a:r>
            <a:r>
              <a:rPr lang="en-US" sz="10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1000" dirty="0">
                <a:effectLst/>
                <a:latin typeface="Courier New" panose="02070309020205020404" pitchFamily="49" charset="0"/>
                <a:ea typeface="Calibri" panose="020F0502020204030204" pitchFamily="34" charset="0"/>
                <a:cs typeface="Courier New" panose="02070309020205020404" pitchFamily="49" charset="0"/>
              </a:rPr>
              <a:t> datastore-contents?   </a:t>
            </a: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&lt;</a:t>
            </a:r>
            <a:r>
              <a:rPr lang="en-US" sz="10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anydata</a:t>
            </a:r>
            <a:r>
              <a:rPr lang="en-US" sz="10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&gt;</a:t>
            </a:r>
          </a:p>
        </p:txBody>
      </p:sp>
      <p:sp>
        <p:nvSpPr>
          <p:cNvPr id="2" name="Content Placeholder 2">
            <a:extLst>
              <a:ext uri="{FF2B5EF4-FFF2-40B4-BE49-F238E27FC236}">
                <a16:creationId xmlns:a16="http://schemas.microsoft.com/office/drawing/2014/main" id="{A2A6719D-B9BE-6230-EF0C-2923835A8199}"/>
              </a:ext>
            </a:extLst>
          </p:cNvPr>
          <p:cNvSpPr txBox="1">
            <a:spLocks/>
          </p:cNvSpPr>
          <p:nvPr/>
        </p:nvSpPr>
        <p:spPr>
          <a:xfrm>
            <a:off x="5327915" y="1627973"/>
            <a:ext cx="6475444" cy="200496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dirty="0"/>
              <a:t>With YANG-Push </a:t>
            </a:r>
            <a:r>
              <a:rPr lang="en-US" sz="1700" dirty="0" err="1"/>
              <a:t>xpath</a:t>
            </a:r>
            <a:r>
              <a:rPr lang="en-US" sz="1700" dirty="0"/>
              <a:t> or sub-tree a part of the YANG-Push data tree is subscribed. The subscribed YANG datastore content is published as </a:t>
            </a:r>
            <a:r>
              <a:rPr lang="en-US" sz="1700" dirty="0" err="1"/>
              <a:t>anydata</a:t>
            </a:r>
            <a:r>
              <a:rPr lang="en-US" sz="1700" dirty="0"/>
              <a:t>, event though the content has a valid schema.</a:t>
            </a:r>
          </a:p>
          <a:p>
            <a:r>
              <a:rPr lang="en-US" sz="1700" dirty="0"/>
              <a:t>RFC 7950 lacks specification how the data model of </a:t>
            </a:r>
            <a:r>
              <a:rPr lang="en-US" sz="1700" dirty="0" err="1"/>
              <a:t>anydata</a:t>
            </a:r>
            <a:r>
              <a:rPr lang="en-US" sz="1700" dirty="0"/>
              <a:t> content is exposed through YANG library defined in </a:t>
            </a:r>
            <a:r>
              <a:rPr lang="en-US" sz="1700" dirty="0">
                <a:hlinkClick r:id="rId3"/>
              </a:rPr>
              <a:t>RFC 8525</a:t>
            </a:r>
            <a:r>
              <a:rPr lang="en-US" sz="1700" dirty="0"/>
              <a:t>.</a:t>
            </a:r>
          </a:p>
          <a:p>
            <a:r>
              <a:rPr lang="en-US" sz="1800" dirty="0">
                <a:hlinkClick r:id="rId4"/>
              </a:rPr>
              <a:t>draft-</a:t>
            </a:r>
            <a:r>
              <a:rPr lang="en-US" sz="1800" dirty="0" err="1">
                <a:hlinkClick r:id="rId4"/>
              </a:rPr>
              <a:t>aelhassany</a:t>
            </a:r>
            <a:r>
              <a:rPr lang="en-US" sz="1800" dirty="0">
                <a:hlinkClick r:id="rId4"/>
              </a:rPr>
              <a:t>-</a:t>
            </a:r>
            <a:r>
              <a:rPr lang="en-US" sz="1800" dirty="0" err="1">
                <a:hlinkClick r:id="rId4"/>
              </a:rPr>
              <a:t>anydata</a:t>
            </a:r>
            <a:r>
              <a:rPr lang="en-US" sz="1800" dirty="0">
                <a:hlinkClick r:id="rId4"/>
              </a:rPr>
              <a:t>-validation</a:t>
            </a:r>
            <a:r>
              <a:rPr lang="en-US" sz="1700" dirty="0"/>
              <a:t> extends </a:t>
            </a:r>
            <a:r>
              <a:rPr lang="en-US" sz="1700" dirty="0">
                <a:hlinkClick r:id="rId5"/>
              </a:rPr>
              <a:t>RFC 7950 </a:t>
            </a:r>
            <a:r>
              <a:rPr lang="en-US" sz="1700" dirty="0"/>
              <a:t>by describing:</a:t>
            </a:r>
          </a:p>
          <a:p>
            <a:pPr lvl="1"/>
            <a:r>
              <a:rPr lang="en-US" sz="1700" b="1" dirty="0"/>
              <a:t>How </a:t>
            </a:r>
            <a:r>
              <a:rPr lang="en-US" sz="1700" b="1" dirty="0" err="1"/>
              <a:t>anydata</a:t>
            </a:r>
            <a:r>
              <a:rPr lang="en-US" sz="1700" b="1" dirty="0"/>
              <a:t> can be validated with YANG Library.</a:t>
            </a:r>
            <a:endParaRPr lang="en-US" sz="1700" dirty="0"/>
          </a:p>
        </p:txBody>
      </p:sp>
      <p:sp>
        <p:nvSpPr>
          <p:cNvPr id="4" name="TextBox 3">
            <a:extLst>
              <a:ext uri="{FF2B5EF4-FFF2-40B4-BE49-F238E27FC236}">
                <a16:creationId xmlns:a16="http://schemas.microsoft.com/office/drawing/2014/main" id="{BB15C14F-D519-CCE3-0F17-B3FC5F239640}"/>
              </a:ext>
            </a:extLst>
          </p:cNvPr>
          <p:cNvSpPr txBox="1"/>
          <p:nvPr/>
        </p:nvSpPr>
        <p:spPr>
          <a:xfrm>
            <a:off x="838200" y="2594899"/>
            <a:ext cx="4489715" cy="2092881"/>
          </a:xfrm>
          <a:prstGeom prst="rect">
            <a:avLst/>
          </a:prstGeom>
          <a:noFill/>
        </p:spPr>
        <p:txBody>
          <a:bodyPr wrap="square">
            <a:spAutoFit/>
          </a:bodyPr>
          <a:lstStyle/>
          <a:p>
            <a:r>
              <a:rPr lang="en-US" sz="1000" b="0" dirty="0">
                <a:effectLst/>
                <a:latin typeface="Courier New" panose="02070309020205020404" pitchFamily="49" charset="0"/>
                <a:cs typeface="Courier New" panose="02070309020205020404" pitchFamily="49" charset="0"/>
              </a:rPr>
              <a:t>{</a:t>
            </a:r>
          </a:p>
          <a:p>
            <a:r>
              <a:rPr lang="en-US" sz="1000" b="0" dirty="0">
                <a:effectLst/>
                <a:latin typeface="Courier New" panose="02070309020205020404" pitchFamily="49" charset="0"/>
                <a:cs typeface="Courier New" panose="02070309020205020404" pitchFamily="49" charset="0"/>
              </a:rPr>
              <a:t>  "</a:t>
            </a:r>
            <a:r>
              <a:rPr lang="en-US" sz="1000" b="0" dirty="0" err="1">
                <a:effectLst/>
                <a:latin typeface="Courier New" panose="02070309020205020404" pitchFamily="49" charset="0"/>
                <a:cs typeface="Courier New" panose="02070309020205020404" pitchFamily="49" charset="0"/>
              </a:rPr>
              <a:t>ietf-yang-push:push-update</a:t>
            </a:r>
            <a:r>
              <a:rPr lang="en-US" sz="1000" b="0" dirty="0">
                <a:effectLs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    "id": 89,</a:t>
            </a:r>
          </a:p>
          <a:p>
            <a:r>
              <a:rPr lang="en-US" sz="1000" b="0" dirty="0">
                <a:effectLst/>
                <a:latin typeface="Courier New" panose="02070309020205020404" pitchFamily="49" charset="0"/>
                <a:cs typeface="Courier New" panose="02070309020205020404" pitchFamily="49" charset="0"/>
              </a:rPr>
              <a:t>    "datastore-contents": {</a:t>
            </a:r>
          </a:p>
          <a:p>
            <a:r>
              <a:rPr lang="en-US" sz="1000" b="0" dirty="0">
                <a:effectLst/>
                <a:highlight>
                  <a:srgbClr val="FFFF00"/>
                </a:highlight>
                <a:latin typeface="Courier New" panose="02070309020205020404" pitchFamily="49" charset="0"/>
                <a:cs typeface="Courier New" panose="02070309020205020404" pitchFamily="49" charset="0"/>
              </a:rPr>
              <a:t>      "</a:t>
            </a:r>
            <a:r>
              <a:rPr lang="en-US" sz="1000" b="0" dirty="0" err="1">
                <a:effectLst/>
                <a:highlight>
                  <a:srgbClr val="FFFF00"/>
                </a:highlight>
                <a:latin typeface="Courier New" panose="02070309020205020404" pitchFamily="49" charset="0"/>
                <a:cs typeface="Courier New" panose="02070309020205020404" pitchFamily="49" charset="0"/>
              </a:rPr>
              <a:t>ietf-interfaces:interfaces</a:t>
            </a:r>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"interface": [</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"name": "eth0",</a:t>
            </a:r>
          </a:p>
          <a:p>
            <a:r>
              <a:rPr lang="en-US" sz="1000" b="0" dirty="0">
                <a:effectLst/>
                <a:highlight>
                  <a:srgbClr val="FFFF00"/>
                </a:highlight>
                <a:latin typeface="Courier New" panose="02070309020205020404" pitchFamily="49" charset="0"/>
                <a:cs typeface="Courier New" panose="02070309020205020404" pitchFamily="49" charset="0"/>
              </a:rPr>
              <a:t>          "</a:t>
            </a:r>
            <a:r>
              <a:rPr lang="en-US" sz="1000" b="0" dirty="0" err="1">
                <a:effectLst/>
                <a:highlight>
                  <a:srgbClr val="FFFF00"/>
                </a:highlight>
                <a:latin typeface="Courier New" panose="02070309020205020404" pitchFamily="49" charset="0"/>
                <a:cs typeface="Courier New" panose="02070309020205020404" pitchFamily="49" charset="0"/>
              </a:rPr>
              <a:t>oper</a:t>
            </a:r>
            <a:r>
              <a:rPr lang="en-US" sz="1000" b="0" dirty="0">
                <a:effectLst/>
                <a:highlight>
                  <a:srgbClr val="FFFF00"/>
                </a:highlight>
                <a:latin typeface="Courier New" panose="02070309020205020404" pitchFamily="49" charset="0"/>
                <a:cs typeface="Courier New" panose="02070309020205020404" pitchFamily="49" charset="0"/>
              </a:rPr>
              <a:t>-status": "down"</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highlight>
                  <a:srgbClr val="FFFF00"/>
                </a:highligh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   }</a:t>
            </a:r>
          </a:p>
          <a:p>
            <a:r>
              <a:rPr lang="en-US" sz="1000" b="0" dirty="0">
                <a:effectLst/>
                <a:latin typeface="Courier New" panose="02070309020205020404" pitchFamily="49" charset="0"/>
                <a:cs typeface="Courier New" panose="02070309020205020404" pitchFamily="49" charset="0"/>
              </a:rPr>
              <a:t>}</a:t>
            </a:r>
            <a:endParaRPr lang="de-CH" sz="1000" dirty="0"/>
          </a:p>
        </p:txBody>
      </p:sp>
      <p:sp>
        <p:nvSpPr>
          <p:cNvPr id="5" name="TextBox 4">
            <a:extLst>
              <a:ext uri="{FF2B5EF4-FFF2-40B4-BE49-F238E27FC236}">
                <a16:creationId xmlns:a16="http://schemas.microsoft.com/office/drawing/2014/main" id="{9BB496BF-8E93-113E-E283-68B5CE494384}"/>
              </a:ext>
            </a:extLst>
          </p:cNvPr>
          <p:cNvSpPr txBox="1"/>
          <p:nvPr/>
        </p:nvSpPr>
        <p:spPr>
          <a:xfrm>
            <a:off x="5427308" y="3982560"/>
            <a:ext cx="6475444" cy="2677656"/>
          </a:xfrm>
          <a:prstGeom prst="rect">
            <a:avLst/>
          </a:prstGeom>
          <a:noFill/>
        </p:spPr>
        <p:txBody>
          <a:bodyPr wrap="square">
            <a:spAutoFit/>
          </a:bodyPr>
          <a:lstStyle/>
          <a:p>
            <a:r>
              <a:rPr lang="de-CH" sz="1200" b="1" dirty="0">
                <a:latin typeface="Courier New" panose="02070309020205020404" pitchFamily="49" charset="0"/>
                <a:cs typeface="Courier New" panose="02070309020205020404" pitchFamily="49" charset="0"/>
                <a:hlinkClick r:id="rId5"/>
              </a:rPr>
              <a:t>RFC 7950</a:t>
            </a:r>
            <a:endParaRPr lang="de-CH" sz="1200" b="1" dirty="0">
              <a:latin typeface="Courier New" panose="02070309020205020404" pitchFamily="49" charset="0"/>
              <a:cs typeface="Courier New" panose="02070309020205020404" pitchFamily="49" charset="0"/>
            </a:endParaRP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7.10.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Statement</a:t>
            </a: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statement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defines</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interior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node</a:t>
            </a:r>
            <a:r>
              <a:rPr lang="de-CH" sz="1200" dirty="0">
                <a:latin typeface="Courier New" panose="02070309020205020404" pitchFamily="49" charset="0"/>
                <a:cs typeface="Courier New" panose="02070309020205020404" pitchFamily="49" charset="0"/>
              </a:rPr>
              <a:t> in </a:t>
            </a:r>
            <a:r>
              <a:rPr lang="de-CH" sz="1200" dirty="0" err="1">
                <a:latin typeface="Courier New" panose="02070309020205020404" pitchFamily="49" charset="0"/>
                <a:cs typeface="Courier New" panose="02070309020205020404" pitchFamily="49" charset="0"/>
              </a:rPr>
              <a:t>the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schema</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tree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takes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one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argument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which</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identifier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followed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by</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 block of </a:t>
            </a:r>
            <a:r>
              <a:rPr lang="de-CH" sz="1200" dirty="0" err="1">
                <a:latin typeface="Courier New" panose="02070309020205020404" pitchFamily="49" charset="0"/>
                <a:cs typeface="Courier New" panose="02070309020205020404" pitchFamily="49" charset="0"/>
              </a:rPr>
              <a:t>substatements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that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holds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detailed</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information</a:t>
            </a:r>
            <a:r>
              <a:rPr lang="de-CH" sz="1200" dirty="0">
                <a:latin typeface="Courier New" panose="02070309020205020404" pitchFamily="49" charset="0"/>
                <a:cs typeface="Courier New" panose="02070309020205020404" pitchFamily="49" charset="0"/>
              </a:rPr>
              <a:t>.</a:t>
            </a:r>
          </a:p>
          <a:p>
            <a:endParaRPr lang="de-CH" sz="1200" dirty="0">
              <a:latin typeface="Courier New" panose="02070309020205020404" pitchFamily="49" charset="0"/>
              <a:cs typeface="Courier New" panose="02070309020205020404" pitchFamily="49" charset="0"/>
            </a:endParaRPr>
          </a:p>
          <a:p>
            <a:r>
              <a:rPr lang="de-CH" sz="1200" dirty="0">
                <a:latin typeface="Courier New" panose="02070309020205020404" pitchFamily="49" charset="0"/>
                <a:cs typeface="Courier New" panose="02070309020205020404" pitchFamily="49" charset="0"/>
              </a:rPr>
              <a:t>   The "</a:t>
            </a:r>
            <a:r>
              <a:rPr lang="de-CH" sz="1200" dirty="0" err="1">
                <a:latin typeface="Courier New" panose="02070309020205020404" pitchFamily="49" charset="0"/>
                <a:cs typeface="Courier New" panose="02070309020205020404" pitchFamily="49" charset="0"/>
              </a:rPr>
              <a:t>anydata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statement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used</a:t>
            </a:r>
            <a:r>
              <a:rPr lang="de-CH" sz="1200" dirty="0">
                <a:latin typeface="Courier New" panose="02070309020205020404" pitchFamily="49" charset="0"/>
                <a:cs typeface="Courier New" panose="02070309020205020404" pitchFamily="49" charset="0"/>
              </a:rPr>
              <a:t> to </a:t>
            </a:r>
            <a:r>
              <a:rPr lang="de-CH" sz="1200" dirty="0" err="1">
                <a:latin typeface="Courier New" panose="02070309020205020404" pitchFamily="49" charset="0"/>
                <a:cs typeface="Courier New" panose="02070309020205020404" pitchFamily="49" charset="0"/>
              </a:rPr>
              <a:t>represent</a:t>
            </a:r>
            <a:r>
              <a:rPr lang="de-CH" sz="1200" dirty="0">
                <a:latin typeface="Courier New" panose="02070309020205020404" pitchFamily="49" charset="0"/>
                <a:cs typeface="Courier New" panose="02070309020205020404" pitchFamily="49" charset="0"/>
              </a:rPr>
              <a:t> an </a:t>
            </a:r>
            <a:r>
              <a:rPr lang="de-CH" sz="1200" dirty="0" err="1">
                <a:latin typeface="Courier New" panose="02070309020205020404" pitchFamily="49" charset="0"/>
                <a:cs typeface="Courier New" panose="02070309020205020404" pitchFamily="49" charset="0"/>
              </a:rPr>
              <a:t>unknown</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set</a:t>
            </a:r>
            <a:r>
              <a:rPr lang="de-CH" sz="1200" dirty="0">
                <a:latin typeface="Courier New" panose="02070309020205020404" pitchFamily="49" charset="0"/>
                <a:cs typeface="Courier New" panose="02070309020205020404" pitchFamily="49" charset="0"/>
              </a:rPr>
              <a:t> of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nodes</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that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can</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be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modeled</a:t>
            </a:r>
            <a:r>
              <a:rPr lang="de-CH" sz="1200" dirty="0">
                <a:latin typeface="Courier New" panose="02070309020205020404" pitchFamily="49" charset="0"/>
                <a:cs typeface="Courier New" panose="02070309020205020404" pitchFamily="49" charset="0"/>
              </a:rPr>
              <a:t> with YANG, </a:t>
            </a:r>
            <a:r>
              <a:rPr lang="de-CH" sz="1200" dirty="0" err="1">
                <a:latin typeface="Courier New" panose="02070309020205020404" pitchFamily="49" charset="0"/>
                <a:cs typeface="Courier New" panose="02070309020205020404" pitchFamily="49" charset="0"/>
              </a:rPr>
              <a:t>except</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anyxml</a:t>
            </a:r>
            <a:r>
              <a:rPr lang="de-CH" sz="1200" dirty="0">
                <a:latin typeface="Courier New" panose="02070309020205020404" pitchFamily="49" charset="0"/>
                <a:cs typeface="Courier New" panose="02070309020205020404" pitchFamily="49" charset="0"/>
              </a:rPr>
              <a:t>, but </a:t>
            </a:r>
            <a:r>
              <a:rPr lang="de-CH" sz="1200" dirty="0" err="1">
                <a:latin typeface="Courier New" panose="02070309020205020404" pitchFamily="49" charset="0"/>
                <a:cs typeface="Courier New" panose="02070309020205020404" pitchFamily="49" charset="0"/>
              </a:rPr>
              <a:t>for</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which</a:t>
            </a:r>
            <a:r>
              <a:rPr lang="de-CH" sz="1200" dirty="0">
                <a:latin typeface="Courier New" panose="02070309020205020404" pitchFamily="49" charset="0"/>
                <a:cs typeface="Courier New" panose="02070309020205020404" pitchFamily="49" charset="0"/>
              </a:rPr>
              <a:t> </a:t>
            </a:r>
          </a:p>
          <a:p>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the</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data</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model</a:t>
            </a:r>
            <a:r>
              <a:rPr lang="de-CH" sz="1200" dirty="0">
                <a:latin typeface="Courier New" panose="02070309020205020404" pitchFamily="49" charset="0"/>
                <a:cs typeface="Courier New" panose="02070309020205020404" pitchFamily="49" charset="0"/>
              </a:rPr>
              <a:t> </a:t>
            </a:r>
            <a:r>
              <a:rPr lang="de-CH" sz="1200" dirty="0" err="1">
                <a:latin typeface="Courier New" panose="02070309020205020404" pitchFamily="49" charset="0"/>
                <a:cs typeface="Courier New" panose="02070309020205020404" pitchFamily="49" charset="0"/>
              </a:rPr>
              <a:t>is</a:t>
            </a:r>
            <a:r>
              <a:rPr lang="de-CH" sz="1200" dirty="0">
                <a:latin typeface="Courier New" panose="02070309020205020404" pitchFamily="49" charset="0"/>
                <a:cs typeface="Courier New" panose="02070309020205020404" pitchFamily="49" charset="0"/>
              </a:rPr>
              <a:t> not </a:t>
            </a:r>
            <a:r>
              <a:rPr lang="de-CH" sz="1200" dirty="0" err="1">
                <a:latin typeface="Courier New" panose="02070309020205020404" pitchFamily="49" charset="0"/>
                <a:cs typeface="Courier New" panose="02070309020205020404" pitchFamily="49" charset="0"/>
              </a:rPr>
              <a:t>known</a:t>
            </a:r>
            <a:r>
              <a:rPr lang="de-CH" sz="1200" dirty="0">
                <a:latin typeface="Courier New" panose="02070309020205020404" pitchFamily="49" charset="0"/>
                <a:cs typeface="Courier New" panose="02070309020205020404" pitchFamily="49" charset="0"/>
              </a:rPr>
              <a:t> at </a:t>
            </a:r>
            <a:r>
              <a:rPr lang="de-CH" sz="1200" dirty="0" err="1">
                <a:latin typeface="Courier New" panose="02070309020205020404" pitchFamily="49" charset="0"/>
                <a:cs typeface="Courier New" panose="02070309020205020404" pitchFamily="49" charset="0"/>
              </a:rPr>
              <a:t>module</a:t>
            </a:r>
            <a:r>
              <a:rPr lang="de-CH" sz="1200" dirty="0">
                <a:latin typeface="Courier New" panose="02070309020205020404" pitchFamily="49" charset="0"/>
                <a:cs typeface="Courier New" panose="02070309020205020404" pitchFamily="49" charset="0"/>
              </a:rPr>
              <a:t> design time. </a:t>
            </a:r>
            <a:r>
              <a:rPr lang="de-CH" sz="1200" dirty="0" err="1">
                <a:highlight>
                  <a:srgbClr val="FFFF00"/>
                </a:highlight>
                <a:latin typeface="Courier New" panose="02070309020205020404" pitchFamily="49" charset="0"/>
                <a:cs typeface="Courier New" panose="02070309020205020404" pitchFamily="49" charset="0"/>
              </a:rPr>
              <a:t>It</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is</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possible, </a:t>
            </a:r>
            <a:r>
              <a:rPr lang="de-CH" sz="1200" dirty="0" err="1">
                <a:highlight>
                  <a:srgbClr val="FFFF00"/>
                </a:highlight>
                <a:latin typeface="Courier New" panose="02070309020205020404" pitchFamily="49" charset="0"/>
                <a:cs typeface="Courier New" panose="02070309020205020404" pitchFamily="49" charset="0"/>
              </a:rPr>
              <a:t>though</a:t>
            </a:r>
            <a:r>
              <a:rPr lang="de-CH" sz="1200" dirty="0">
                <a:highlight>
                  <a:srgbClr val="FFFF00"/>
                </a:highlight>
                <a:latin typeface="Courier New" panose="02070309020205020404" pitchFamily="49" charset="0"/>
                <a:cs typeface="Courier New" panose="02070309020205020404" pitchFamily="49" charset="0"/>
              </a:rPr>
              <a:t> not </a:t>
            </a:r>
            <a:r>
              <a:rPr lang="de-CH" sz="1200" dirty="0" err="1">
                <a:highlight>
                  <a:srgbClr val="FFFF00"/>
                </a:highlight>
                <a:latin typeface="Courier New" panose="02070309020205020404" pitchFamily="49" charset="0"/>
                <a:cs typeface="Courier New" panose="02070309020205020404" pitchFamily="49" charset="0"/>
              </a:rPr>
              <a:t>required</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for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data</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model</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for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anydata</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content</a:t>
            </a:r>
            <a:r>
              <a:rPr lang="de-CH" sz="1200" dirty="0">
                <a:highlight>
                  <a:srgbClr val="FFFF00"/>
                </a:highlight>
                <a:latin typeface="Courier New" panose="02070309020205020404" pitchFamily="49" charset="0"/>
                <a:cs typeface="Courier New" panose="02070309020205020404" pitchFamily="49" charset="0"/>
              </a:rPr>
              <a:t> to </a:t>
            </a:r>
            <a:r>
              <a:rPr lang="de-CH" sz="1200" dirty="0" err="1">
                <a:highlight>
                  <a:srgbClr val="FFFF00"/>
                </a:highlight>
                <a:latin typeface="Courier New" panose="02070309020205020404" pitchFamily="49" charset="0"/>
                <a:cs typeface="Courier New" panose="02070309020205020404" pitchFamily="49" charset="0"/>
              </a:rPr>
              <a:t>become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known</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through</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protocol</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signaling</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or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other</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means</a:t>
            </a:r>
            <a:r>
              <a:rPr lang="de-CH" sz="1200" dirty="0">
                <a:highlight>
                  <a:srgbClr val="FFFF00"/>
                </a:highlight>
                <a:latin typeface="Courier New" panose="02070309020205020404" pitchFamily="49" charset="0"/>
                <a:cs typeface="Courier New" panose="02070309020205020404" pitchFamily="49" charset="0"/>
              </a:rPr>
              <a:t> </a:t>
            </a:r>
          </a:p>
          <a:p>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that</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are</a:t>
            </a:r>
            <a:r>
              <a:rPr lang="de-CH" sz="1200" dirty="0">
                <a:highlight>
                  <a:srgbClr val="FFFF00"/>
                </a:highlight>
                <a:latin typeface="Courier New" panose="02070309020205020404" pitchFamily="49" charset="0"/>
                <a:cs typeface="Courier New" panose="02070309020205020404" pitchFamily="49" charset="0"/>
              </a:rPr>
              <a:t> outside </a:t>
            </a:r>
            <a:r>
              <a:rPr lang="de-CH" sz="1200" dirty="0" err="1">
                <a:highlight>
                  <a:srgbClr val="FFFF00"/>
                </a:highlight>
                <a:latin typeface="Courier New" panose="02070309020205020404" pitchFamily="49" charset="0"/>
                <a:cs typeface="Courier New" panose="02070309020205020404" pitchFamily="49" charset="0"/>
              </a:rPr>
              <a:t>the</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scope</a:t>
            </a:r>
            <a:r>
              <a:rPr lang="de-CH" sz="1200" dirty="0">
                <a:highlight>
                  <a:srgbClr val="FFFF00"/>
                </a:highlight>
                <a:latin typeface="Courier New" panose="02070309020205020404" pitchFamily="49" charset="0"/>
                <a:cs typeface="Courier New" panose="02070309020205020404" pitchFamily="49" charset="0"/>
              </a:rPr>
              <a:t> of </a:t>
            </a:r>
            <a:r>
              <a:rPr lang="de-CH" sz="1200" dirty="0" err="1">
                <a:highlight>
                  <a:srgbClr val="FFFF00"/>
                </a:highlight>
                <a:latin typeface="Courier New" panose="02070309020205020404" pitchFamily="49" charset="0"/>
                <a:cs typeface="Courier New" panose="02070309020205020404" pitchFamily="49" charset="0"/>
              </a:rPr>
              <a:t>this</a:t>
            </a:r>
            <a:r>
              <a:rPr lang="de-CH" sz="1200" dirty="0">
                <a:highlight>
                  <a:srgbClr val="FFFF00"/>
                </a:highlight>
                <a:latin typeface="Courier New" panose="02070309020205020404" pitchFamily="49" charset="0"/>
                <a:cs typeface="Courier New" panose="02070309020205020404" pitchFamily="49" charset="0"/>
              </a:rPr>
              <a:t> </a:t>
            </a:r>
            <a:r>
              <a:rPr lang="de-CH" sz="1200" dirty="0" err="1">
                <a:highlight>
                  <a:srgbClr val="FFFF00"/>
                </a:highlight>
                <a:latin typeface="Courier New" panose="02070309020205020404" pitchFamily="49" charset="0"/>
                <a:cs typeface="Courier New" panose="02070309020205020404" pitchFamily="49" charset="0"/>
              </a:rPr>
              <a:t>document</a:t>
            </a:r>
            <a:r>
              <a:rPr lang="de-CH" sz="1200" dirty="0">
                <a:highlight>
                  <a:srgbClr val="FFFF00"/>
                </a:highlight>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96578233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908475" y="1663576"/>
            <a:ext cx="4260845" cy="4709238"/>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ietf-yp-ext</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sn:subscription-started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yp:update-trigger</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+--:(periodic-and-on-change)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yp:on-change</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periodic-and-on-change!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anchor-time?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dampening-period?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sync-on-start?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excluded-change*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yp:change-type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sn:subscription-started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sn:subscription-modified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yp:update-trigger</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+--:(periodic-and-on-change)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yp:on-change</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periodic-and-on-change!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anchor-time?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dampening-period?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sync-on-start?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 excluded-change*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yp:change-type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sn:subscription-modified</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yp:update-trigger</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+--:(periodic-and-on-change)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yp:on-change</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periodic-and-on-change!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anchor-time?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dampening-period?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yp:centiseconds</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sync-on-start?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excluded-change*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yp:change-type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sn:subscriptions</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a:t>
            </a:r>
            <a:r>
              <a:rPr lang="en-US" sz="85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50" dirty="0">
                <a:effectLst/>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YANG-Push</a:t>
            </a:r>
            <a:r>
              <a:rPr lang="en-US" sz="2800" b="1" dirty="0">
                <a:solidFill>
                  <a:srgbClr val="FF0000"/>
                </a:solidFill>
              </a:rPr>
              <a:t> Operational Data Observability Enhancements</a:t>
            </a:r>
            <a:br>
              <a:rPr lang="en-US" sz="3200" dirty="0"/>
            </a:br>
            <a:r>
              <a:rPr lang="en-US" sz="2400" dirty="0">
                <a:solidFill>
                  <a:schemeClr val="bg2">
                    <a:lumMod val="75000"/>
                  </a:schemeClr>
                </a:solidFill>
              </a:rPr>
              <a:t>Simplifies by combining periodic and on-change subscription </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4661095" y="1690687"/>
            <a:ext cx="7341047" cy="5036075"/>
          </a:xfrm>
        </p:spPr>
        <p:txBody>
          <a:bodyPr>
            <a:noAutofit/>
          </a:bodyPr>
          <a:lstStyle/>
          <a:p>
            <a:r>
              <a:rPr lang="en-US" sz="1700" dirty="0"/>
              <a:t>To reduce complexities in modelling the operational state, the following two YANG-Push enhancements are proposed:</a:t>
            </a:r>
          </a:p>
          <a:p>
            <a:pPr lvl="1"/>
            <a:r>
              <a:rPr lang="en-US" sz="1700" dirty="0"/>
              <a:t>A new YANG-Push encoding format that can be used for both on-change and periodic subscriptions that reports the data from the subscription filter point.</a:t>
            </a:r>
          </a:p>
          <a:p>
            <a:pPr lvl="1"/>
            <a:r>
              <a:rPr lang="en-US" sz="1700" dirty="0"/>
              <a:t>A combined periodic and on-change subscription that reports events on a periodical cadence and also if changes to the data have occurred.</a:t>
            </a:r>
          </a:p>
          <a:p>
            <a:endParaRPr lang="en-US" sz="1700" dirty="0">
              <a:ea typeface="Times New Roman" panose="02020603050405020304" pitchFamily="18" charset="0"/>
            </a:endParaRPr>
          </a:p>
          <a:p>
            <a:endParaRPr lang="en-US" sz="1700" dirty="0">
              <a:ea typeface="Times New Roman" panose="02020603050405020304" pitchFamily="18" charset="0"/>
            </a:endParaRPr>
          </a:p>
          <a:p>
            <a:endParaRPr lang="en-US" sz="1700" dirty="0">
              <a:ea typeface="Times New Roman" panose="02020603050405020304" pitchFamily="18" charset="0"/>
            </a:endParaRPr>
          </a:p>
          <a:p>
            <a:pPr marL="0" indent="0">
              <a:buNone/>
            </a:pPr>
            <a:endParaRPr lang="en-US" sz="1700" dirty="0">
              <a:ea typeface="Times New Roman" panose="02020603050405020304" pitchFamily="18" charset="0"/>
            </a:endParaRPr>
          </a:p>
          <a:p>
            <a:r>
              <a:rPr lang="en-US" sz="1700" dirty="0">
                <a:ea typeface="Times New Roman" panose="02020603050405020304" pitchFamily="18" charset="0"/>
              </a:rPr>
              <a:t>This removes the </a:t>
            </a:r>
            <a:r>
              <a:rPr lang="en-US" sz="1700" dirty="0"/>
              <a:t>YANG Patch format </a:t>
            </a:r>
            <a:r>
              <a:rPr lang="en-US" sz="1700" dirty="0">
                <a:hlinkClick r:id="rId3"/>
              </a:rPr>
              <a:t>RFC 8072</a:t>
            </a:r>
            <a:r>
              <a:rPr lang="en-US" sz="1700" dirty="0"/>
              <a:t> dependency and eases the message broker integration.</a:t>
            </a:r>
          </a:p>
          <a:p>
            <a:r>
              <a:rPr lang="en-US" sz="1700" dirty="0"/>
              <a:t>Allows the YANG-Push publisher to split a subscription into smaller child subscriptions for more efficient independent and concurrent processing. Reuses the ideas from </a:t>
            </a:r>
            <a:r>
              <a:rPr lang="en-US" sz="1700" dirty="0">
                <a:hlinkClick r:id="rId4"/>
              </a:rPr>
              <a:t>draft-</a:t>
            </a:r>
            <a:r>
              <a:rPr lang="en-US" sz="1700" dirty="0" err="1">
                <a:hlinkClick r:id="rId4"/>
              </a:rPr>
              <a:t>ietf</a:t>
            </a:r>
            <a:r>
              <a:rPr lang="en-US" sz="1700" dirty="0">
                <a:hlinkClick r:id="rId4"/>
              </a:rPr>
              <a:t>-netconf-distributed-</a:t>
            </a:r>
            <a:r>
              <a:rPr lang="en-US" sz="1700" dirty="0" err="1">
                <a:hlinkClick r:id="rId4"/>
              </a:rPr>
              <a:t>notif</a:t>
            </a:r>
            <a:r>
              <a:rPr lang="en-US" sz="1700" dirty="0"/>
              <a:t>. Child subscriptions remain encoded from the same subscription point.</a:t>
            </a:r>
            <a:endParaRPr lang="en-US" sz="1700"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37</a:t>
            </a:fld>
            <a:endParaRPr lang="en-US" sz="1400" dirty="0"/>
          </a:p>
        </p:txBody>
      </p:sp>
      <p:sp>
        <p:nvSpPr>
          <p:cNvPr id="6" name="TextBox 5">
            <a:extLst>
              <a:ext uri="{FF2B5EF4-FFF2-40B4-BE49-F238E27FC236}">
                <a16:creationId xmlns:a16="http://schemas.microsoft.com/office/drawing/2014/main" id="{A130C774-5852-6E8E-0A95-D38474DC7E1B}"/>
              </a:ext>
            </a:extLst>
          </p:cNvPr>
          <p:cNvSpPr txBox="1"/>
          <p:nvPr/>
        </p:nvSpPr>
        <p:spPr>
          <a:xfrm>
            <a:off x="4950345" y="3533796"/>
            <a:ext cx="3846544" cy="1349857"/>
          </a:xfrm>
          <a:prstGeom prst="rect">
            <a:avLst/>
          </a:prstGeom>
          <a:noFill/>
        </p:spPr>
        <p:txBody>
          <a:bodyPr wrap="square">
            <a:spAutoFit/>
          </a:bodyPr>
          <a:lstStyle/>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+---n update</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id?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sn:subscription-id</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subscription-path?    yang:xpath1.0</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target-path?          string</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snapshot-type?        enumeration</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observation-time?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5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datastore-snapshot?   &lt;</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anydata</a:t>
            </a:r>
            <a:r>
              <a:rPr lang="en-US" sz="850" dirty="0">
                <a:effectLst/>
                <a:latin typeface="Courier New" panose="02070309020205020404" pitchFamily="49" charset="0"/>
                <a:ea typeface="Calibri" panose="020F0502020204030204" pitchFamily="34" charset="0"/>
                <a:cs typeface="Courier New" panose="02070309020205020404" pitchFamily="49" charset="0"/>
              </a:rPr>
              <a:t>&gt;</a:t>
            </a:r>
          </a:p>
          <a:p>
            <a:pPr marL="0" marR="0">
              <a:lnSpc>
                <a:spcPct val="107000"/>
              </a:lnSpc>
              <a:spcBef>
                <a:spcPts val="0"/>
              </a:spcBef>
              <a:spcAft>
                <a:spcPts val="0"/>
              </a:spcAft>
            </a:pPr>
            <a:r>
              <a:rPr lang="en-US" sz="850" dirty="0">
                <a:effectLst/>
                <a:latin typeface="Courier New" panose="02070309020205020404" pitchFamily="49" charset="0"/>
                <a:ea typeface="Calibri" panose="020F0502020204030204" pitchFamily="34" charset="0"/>
                <a:cs typeface="Courier New" panose="02070309020205020404" pitchFamily="49" charset="0"/>
              </a:rPr>
              <a:t>       +--</a:t>
            </a:r>
            <a:r>
              <a:rPr lang="en-US" sz="85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50" dirty="0">
                <a:effectLst/>
                <a:latin typeface="Courier New" panose="02070309020205020404" pitchFamily="49" charset="0"/>
                <a:ea typeface="Calibri" panose="020F0502020204030204" pitchFamily="34" charset="0"/>
                <a:cs typeface="Courier New" panose="02070309020205020404" pitchFamily="49" charset="0"/>
              </a:rPr>
              <a:t> incomplete?           empty</a:t>
            </a:r>
            <a:endParaRPr lang="en-US" sz="85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5509807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643AEB-63BA-865E-8F6C-777DCB5174F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409799-0807-4432-708D-12674255E4EA}"/>
              </a:ext>
            </a:extLst>
          </p:cNvPr>
          <p:cNvSpPr>
            <a:spLocks noGrp="1"/>
          </p:cNvSpPr>
          <p:nvPr>
            <p:ph type="title"/>
          </p:nvPr>
        </p:nvSpPr>
        <p:spPr>
          <a:xfrm>
            <a:off x="838199" y="365125"/>
            <a:ext cx="11077575" cy="1325563"/>
          </a:xfrm>
        </p:spPr>
        <p:txBody>
          <a:bodyPr>
            <a:normAutofit/>
          </a:bodyPr>
          <a:lstStyle/>
          <a:p>
            <a:r>
              <a:rPr lang="en-US" sz="2800" b="1" dirty="0"/>
              <a:t>RFC 8343 – </a:t>
            </a:r>
            <a:r>
              <a:rPr lang="en-US" sz="2800" b="1" dirty="0" err="1"/>
              <a:t>ietf-interfaces.yang</a:t>
            </a:r>
            <a:r>
              <a:rPr lang="en-US" sz="2800" b="1" dirty="0"/>
              <a:t> vs. </a:t>
            </a:r>
            <a:r>
              <a:rPr lang="en-US" sz="2800" b="1" dirty="0" err="1">
                <a:solidFill>
                  <a:srgbClr val="FF0000"/>
                </a:solidFill>
              </a:rPr>
              <a:t>openconfig-interfaces.yang</a:t>
            </a:r>
            <a:br>
              <a:rPr lang="de-CH" sz="2800" dirty="0"/>
            </a:br>
            <a:r>
              <a:rPr lang="en-US" sz="2100" dirty="0">
                <a:solidFill>
                  <a:schemeClr val="bg2">
                    <a:lumMod val="75000"/>
                  </a:schemeClr>
                </a:solidFill>
              </a:rPr>
              <a:t>YANG Data Model for Interface Management</a:t>
            </a:r>
          </a:p>
        </p:txBody>
      </p:sp>
      <p:sp>
        <p:nvSpPr>
          <p:cNvPr id="7" name="Slide Number Placeholder 1">
            <a:extLst>
              <a:ext uri="{FF2B5EF4-FFF2-40B4-BE49-F238E27FC236}">
                <a16:creationId xmlns:a16="http://schemas.microsoft.com/office/drawing/2014/main" id="{E21AD1C5-F7AD-BBF1-76B5-2F3F3E76363E}"/>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38</a:t>
            </a:fld>
            <a:endParaRPr lang="en-US" sz="1400" dirty="0"/>
          </a:p>
        </p:txBody>
      </p:sp>
      <p:sp>
        <p:nvSpPr>
          <p:cNvPr id="6" name="TextBox 5">
            <a:extLst>
              <a:ext uri="{FF2B5EF4-FFF2-40B4-BE49-F238E27FC236}">
                <a16:creationId xmlns:a16="http://schemas.microsoft.com/office/drawing/2014/main" id="{FAD7B707-5CCD-C78C-4AC6-F75188177BCB}"/>
              </a:ext>
            </a:extLst>
          </p:cNvPr>
          <p:cNvSpPr txBox="1"/>
          <p:nvPr/>
        </p:nvSpPr>
        <p:spPr>
          <a:xfrm>
            <a:off x="838200" y="1572915"/>
            <a:ext cx="5105400" cy="4173002"/>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00" dirty="0">
                <a:effectLst/>
                <a:latin typeface="Courier New" panose="02070309020205020404" pitchFamily="49" charset="0"/>
                <a:ea typeface="Calibri" panose="020F0502020204030204" pitchFamily="34" charset="0"/>
                <a:cs typeface="Courier New" panose="02070309020205020404" pitchFamily="49" charset="0"/>
              </a:rPr>
              <a:t>-interfaces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interface* [name]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enabled?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link-up-down-trap-enable?   enumeration {if-mib}?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admin-status                enumeration {if-mib}?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-status                 enumeration</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last-change?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if-index                    int32 {if-mib}?</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phys</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-address?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yang:phys-address</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higher-layer-if*            interface-ref</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lower-layer-if*             interface-ref</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speed?                      yang:gauge64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statistics</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discontinuity-time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in-octets?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in-unicast-pkts?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in-broadcast-pkts?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in-multicast-pkts?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in-discards?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in-errors?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in-unknown-protos?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out-octets?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out-unicast-pkts?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out-broadcast-pkts?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out-multicast-pkts?   yang:counter64</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out-discards?         yang:counter32</a:t>
            </a:r>
          </a:p>
          <a:p>
            <a:pPr marL="0" marR="0">
              <a:lnSpc>
                <a:spcPct val="107000"/>
              </a:lnSpc>
              <a:spcBef>
                <a:spcPts val="0"/>
              </a:spcBef>
              <a:spcAft>
                <a:spcPts val="0"/>
              </a:spcAft>
            </a:pP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out-errors?           yang:counter32</a:t>
            </a:r>
            <a:endParaRPr lang="en-US" sz="1000" dirty="0">
              <a:highlight>
                <a:srgbClr val="FFFF00"/>
              </a:highlight>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0A51F04E-D720-EFA2-3171-1D7ED546BFF3}"/>
              </a:ext>
            </a:extLst>
          </p:cNvPr>
          <p:cNvSpPr txBox="1"/>
          <p:nvPr/>
        </p:nvSpPr>
        <p:spPr>
          <a:xfrm>
            <a:off x="4265595" y="1589393"/>
            <a:ext cx="6315075" cy="5262979"/>
          </a:xfrm>
          <a:prstGeom prst="rect">
            <a:avLst/>
          </a:prstGeom>
          <a:noFill/>
        </p:spPr>
        <p:txBody>
          <a:bodyPr wrap="square">
            <a:spAutoFit/>
          </a:bodyPr>
          <a:lstStyle/>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module: </a:t>
            </a:r>
            <a:r>
              <a:rPr lang="en-US" sz="800" dirty="0" err="1">
                <a:solidFill>
                  <a:srgbClr val="000000"/>
                </a:solidFill>
                <a:effectLst/>
                <a:latin typeface="Courier New" panose="02070309020205020404" pitchFamily="49" charset="0"/>
                <a:ea typeface="Times New Roman" panose="02020603050405020304" pitchFamily="18" charset="0"/>
              </a:rPr>
              <a:t>openconfig</a:t>
            </a:r>
            <a:r>
              <a:rPr lang="en-US" sz="800" dirty="0">
                <a:solidFill>
                  <a:srgbClr val="000000"/>
                </a:solidFill>
                <a:effectLst/>
                <a:latin typeface="Courier New" panose="02070309020205020404" pitchFamily="49" charset="0"/>
                <a:ea typeface="Times New Roman" panose="02020603050405020304" pitchFamily="18" charset="0"/>
              </a:rPr>
              <a:t>-interfaces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interfaces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interface* [name]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name             -&gt; ../config/name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config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name?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type             </a:t>
            </a:r>
            <a:r>
              <a:rPr lang="en-US" sz="800" dirty="0" err="1">
                <a:solidFill>
                  <a:srgbClr val="000000"/>
                </a:solidFill>
                <a:effectLst/>
                <a:latin typeface="Courier New" panose="02070309020205020404" pitchFamily="49" charset="0"/>
                <a:ea typeface="Times New Roman" panose="02020603050405020304" pitchFamily="18" charset="0"/>
              </a:rPr>
              <a:t>identityref</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mtu</a:t>
            </a:r>
            <a:r>
              <a:rPr lang="en-US" sz="800" dirty="0">
                <a:solidFill>
                  <a:srgbClr val="000000"/>
                </a:solidFill>
                <a:effectLst/>
                <a:latin typeface="Courier New" panose="02070309020205020404" pitchFamily="49" charset="0"/>
                <a:ea typeface="Times New Roman" panose="02020603050405020304" pitchFamily="18" charset="0"/>
              </a:rPr>
              <a:t>?             uint16</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loopback-mode?   </a:t>
            </a:r>
            <a:r>
              <a:rPr lang="en-US" sz="800" dirty="0" err="1">
                <a:solidFill>
                  <a:srgbClr val="000000"/>
                </a:solidFill>
                <a:effectLst/>
                <a:latin typeface="Courier New" panose="02070309020205020404" pitchFamily="49" charset="0"/>
                <a:ea typeface="Times New Roman" panose="02020603050405020304" pitchFamily="18" charset="0"/>
              </a:rPr>
              <a:t>oc-opt-types:loopback-mode-type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description?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enabled?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state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name?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type             </a:t>
            </a:r>
            <a:r>
              <a:rPr lang="en-US" sz="800" dirty="0" err="1">
                <a:solidFill>
                  <a:srgbClr val="000000"/>
                </a:solidFill>
                <a:effectLst/>
                <a:latin typeface="Courier New" panose="02070309020205020404" pitchFamily="49" charset="0"/>
                <a:ea typeface="Times New Roman" panose="02020603050405020304" pitchFamily="18" charset="0"/>
              </a:rPr>
              <a:t>identityref</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mtu</a:t>
            </a:r>
            <a:r>
              <a:rPr lang="en-US" sz="800" dirty="0">
                <a:solidFill>
                  <a:srgbClr val="000000"/>
                </a:solidFill>
                <a:effectLst/>
                <a:latin typeface="Courier New" panose="02070309020205020404" pitchFamily="49" charset="0"/>
                <a:ea typeface="Times New Roman" panose="02020603050405020304" pitchFamily="18" charset="0"/>
              </a:rPr>
              <a:t>?             uint16</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loopback-mode?   </a:t>
            </a:r>
            <a:r>
              <a:rPr lang="en-US" sz="800" dirty="0" err="1">
                <a:solidFill>
                  <a:srgbClr val="000000"/>
                </a:solidFill>
                <a:effectLst/>
                <a:latin typeface="Courier New" panose="02070309020205020404" pitchFamily="49" charset="0"/>
                <a:ea typeface="Times New Roman" panose="02020603050405020304" pitchFamily="18" charset="0"/>
              </a:rPr>
              <a:t>oc-opt-types:loopback-mode-type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description?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enabled?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ifindex</a:t>
            </a:r>
            <a:r>
              <a:rPr lang="en-US" sz="800" dirty="0">
                <a:solidFill>
                  <a:srgbClr val="000000"/>
                </a:solidFill>
                <a:effectLst/>
                <a:latin typeface="Courier New" panose="02070309020205020404" pitchFamily="49" charset="0"/>
                <a:ea typeface="Times New Roman" panose="02020603050405020304" pitchFamily="18" charset="0"/>
              </a:rPr>
              <a:t>?         uint32</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admin-status     enumeration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oper</a:t>
            </a:r>
            <a:r>
              <a:rPr lang="en-US" sz="800" dirty="0">
                <a:solidFill>
                  <a:srgbClr val="000000"/>
                </a:solidFill>
                <a:effectLst/>
                <a:latin typeface="Courier New" panose="02070309020205020404" pitchFamily="49" charset="0"/>
                <a:ea typeface="Times New Roman" panose="02020603050405020304" pitchFamily="18" charset="0"/>
              </a:rPr>
              <a:t>-status      enumeration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last-change?     oc-types:timeticks64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logical?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management?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cpu</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counters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in-octets?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in-unicast-pkts?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in-broadcast-pkts?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in-multicast-pkts?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in-discards?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in-errors?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in-unknown-protos?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in-fcs-errors?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out-octets?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out-unicast-pkts?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out-broadcast-pkts?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out-multicast-pkts?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out-discards?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out-errors?            oc-yang:counter64</a:t>
            </a:r>
            <a:endParaRPr lang="de-CH" sz="800" dirty="0">
              <a:effectLst/>
              <a:latin typeface="Courier New" panose="02070309020205020404" pitchFamily="49" charset="0"/>
              <a:ea typeface="Times New Roman" panose="02020603050405020304" pitchFamily="18" charset="0"/>
            </a:endParaRPr>
          </a:p>
        </p:txBody>
      </p:sp>
      <p:sp>
        <p:nvSpPr>
          <p:cNvPr id="9" name="TextBox 8">
            <a:extLst>
              <a:ext uri="{FF2B5EF4-FFF2-40B4-BE49-F238E27FC236}">
                <a16:creationId xmlns:a16="http://schemas.microsoft.com/office/drawing/2014/main" id="{4BBE26BB-0EE0-447E-3CAD-1EF975A41CBC}"/>
              </a:ext>
            </a:extLst>
          </p:cNvPr>
          <p:cNvSpPr txBox="1"/>
          <p:nvPr/>
        </p:nvSpPr>
        <p:spPr>
          <a:xfrm>
            <a:off x="7651540" y="1579339"/>
            <a:ext cx="4264234" cy="4893647"/>
          </a:xfrm>
          <a:prstGeom prst="rect">
            <a:avLst/>
          </a:prstGeom>
          <a:noFill/>
        </p:spPr>
        <p:txBody>
          <a:bodyPr wrap="square">
            <a:spAutoFit/>
          </a:bodyPr>
          <a:lstStyle/>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module: </a:t>
            </a:r>
            <a:r>
              <a:rPr lang="en-US" sz="800" dirty="0" err="1">
                <a:solidFill>
                  <a:srgbClr val="000000"/>
                </a:solidFill>
                <a:effectLst/>
                <a:latin typeface="Courier New" panose="02070309020205020404" pitchFamily="49" charset="0"/>
                <a:ea typeface="Times New Roman" panose="02020603050405020304" pitchFamily="18" charset="0"/>
              </a:rPr>
              <a:t>openconfig</a:t>
            </a:r>
            <a:r>
              <a:rPr lang="en-US" sz="800" dirty="0">
                <a:solidFill>
                  <a:srgbClr val="000000"/>
                </a:solidFill>
                <a:effectLst/>
                <a:latin typeface="Courier New" panose="02070309020205020404" pitchFamily="49" charset="0"/>
                <a:ea typeface="Times New Roman" panose="02020603050405020304" pitchFamily="18" charset="0"/>
              </a:rPr>
              <a:t>-interfaces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interfaces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interface* [name]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subinterfaces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highlight>
                  <a:srgbClr val="FF00FF"/>
                </a:highlight>
                <a:latin typeface="Courier New" panose="02070309020205020404" pitchFamily="49" charset="0"/>
                <a:ea typeface="Times New Roman" panose="02020603050405020304" pitchFamily="18" charset="0"/>
              </a:rPr>
              <a:t>           +--</a:t>
            </a:r>
            <a:r>
              <a:rPr lang="en-US" sz="800" dirty="0" err="1">
                <a:solidFill>
                  <a:srgbClr val="000000"/>
                </a:solidFill>
                <a:effectLst/>
                <a:highlight>
                  <a:srgbClr val="FF00FF"/>
                </a:highlight>
                <a:latin typeface="Courier New" panose="02070309020205020404" pitchFamily="49" charset="0"/>
                <a:ea typeface="Times New Roman" panose="02020603050405020304" pitchFamily="18" charset="0"/>
              </a:rPr>
              <a:t>rw</a:t>
            </a:r>
            <a:r>
              <a:rPr lang="en-US" sz="800" dirty="0">
                <a:solidFill>
                  <a:srgbClr val="000000"/>
                </a:solidFill>
                <a:effectLst/>
                <a:highlight>
                  <a:srgbClr val="FF00FF"/>
                </a:highlight>
                <a:latin typeface="Courier New" panose="02070309020205020404" pitchFamily="49" charset="0"/>
                <a:ea typeface="Times New Roman" panose="02020603050405020304" pitchFamily="18" charset="0"/>
              </a:rPr>
              <a:t> </a:t>
            </a:r>
            <a:r>
              <a:rPr lang="en-US" sz="800" dirty="0" err="1">
                <a:solidFill>
                  <a:srgbClr val="000000"/>
                </a:solidFill>
                <a:effectLst/>
                <a:highlight>
                  <a:srgbClr val="FF00FF"/>
                </a:highlight>
                <a:latin typeface="Courier New" panose="02070309020205020404" pitchFamily="49" charset="0"/>
                <a:ea typeface="Times New Roman" panose="02020603050405020304" pitchFamily="18" charset="0"/>
              </a:rPr>
              <a:t>subinterface</a:t>
            </a:r>
            <a:r>
              <a:rPr lang="en-US" sz="800" dirty="0">
                <a:solidFill>
                  <a:srgbClr val="000000"/>
                </a:solidFill>
                <a:effectLst/>
                <a:highlight>
                  <a:srgbClr val="FF00FF"/>
                </a:highlight>
                <a:latin typeface="Courier New" panose="02070309020205020404" pitchFamily="49" charset="0"/>
                <a:ea typeface="Times New Roman" panose="02020603050405020304" pitchFamily="18" charset="0"/>
              </a:rPr>
              <a:t>* [index]</a:t>
            </a:r>
            <a:endParaRPr lang="de-CH" sz="800" dirty="0">
              <a:effectLst/>
              <a:highlight>
                <a:srgbClr val="FF00FF"/>
              </a:highligh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highlight>
                  <a:srgbClr val="FF00FF"/>
                </a:highlight>
                <a:latin typeface="Courier New" panose="02070309020205020404" pitchFamily="49" charset="0"/>
                <a:ea typeface="Times New Roman" panose="02020603050405020304" pitchFamily="18" charset="0"/>
              </a:rPr>
              <a:t>              +--</a:t>
            </a:r>
            <a:r>
              <a:rPr lang="en-US" sz="800" dirty="0" err="1">
                <a:solidFill>
                  <a:srgbClr val="000000"/>
                </a:solidFill>
                <a:effectLst/>
                <a:highlight>
                  <a:srgbClr val="FF00FF"/>
                </a:highlight>
                <a:latin typeface="Courier New" panose="02070309020205020404" pitchFamily="49" charset="0"/>
                <a:ea typeface="Times New Roman" panose="02020603050405020304" pitchFamily="18" charset="0"/>
              </a:rPr>
              <a:t>rw</a:t>
            </a:r>
            <a:r>
              <a:rPr lang="en-US" sz="800" dirty="0">
                <a:solidFill>
                  <a:srgbClr val="000000"/>
                </a:solidFill>
                <a:effectLst/>
                <a:highlight>
                  <a:srgbClr val="FF00FF"/>
                </a:highlight>
                <a:latin typeface="Courier New" panose="02070309020205020404" pitchFamily="49" charset="0"/>
                <a:ea typeface="Times New Roman" panose="02020603050405020304" pitchFamily="18" charset="0"/>
              </a:rPr>
              <a:t> index     -&gt; ../config/index</a:t>
            </a:r>
            <a:endParaRPr lang="de-CH" sz="800" dirty="0">
              <a:effectLst/>
              <a:highlight>
                <a:srgbClr val="FF00FF"/>
              </a:highligh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config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index?         uint32</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description?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  +--</a:t>
            </a:r>
            <a:r>
              <a:rPr lang="en-US" sz="800" dirty="0" err="1">
                <a:solidFill>
                  <a:srgbClr val="000000"/>
                </a:solidFill>
                <a:effectLst/>
                <a:latin typeface="Courier New" panose="02070309020205020404" pitchFamily="49" charset="0"/>
                <a:ea typeface="Times New Roman" panose="02020603050405020304" pitchFamily="18" charset="0"/>
              </a:rPr>
              <a:t>rw</a:t>
            </a:r>
            <a:r>
              <a:rPr lang="en-US" sz="800" dirty="0">
                <a:solidFill>
                  <a:srgbClr val="000000"/>
                </a:solidFill>
                <a:effectLst/>
                <a:latin typeface="Courier New" panose="02070309020205020404" pitchFamily="49" charset="0"/>
                <a:ea typeface="Times New Roman" panose="02020603050405020304" pitchFamily="18" charset="0"/>
              </a:rPr>
              <a:t> enabled?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state</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index?          uint32</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description?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enabled?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name?           string</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ifindex</a:t>
            </a:r>
            <a:r>
              <a:rPr lang="en-US" sz="800" dirty="0">
                <a:solidFill>
                  <a:srgbClr val="000000"/>
                </a:solidFill>
                <a:effectLst/>
                <a:latin typeface="Courier New" panose="02070309020205020404" pitchFamily="49" charset="0"/>
                <a:ea typeface="Times New Roman" panose="02020603050405020304" pitchFamily="18" charset="0"/>
              </a:rPr>
              <a:t>?        uint32</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admin-status    enumeration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oper</a:t>
            </a:r>
            <a:r>
              <a:rPr lang="en-US" sz="800" dirty="0">
                <a:solidFill>
                  <a:srgbClr val="000000"/>
                </a:solidFill>
                <a:effectLst/>
                <a:latin typeface="Courier New" panose="02070309020205020404" pitchFamily="49" charset="0"/>
                <a:ea typeface="Times New Roman" panose="02020603050405020304" pitchFamily="18" charset="0"/>
              </a:rPr>
              <a:t>-status     enumeration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last-change?    oc-types:timeticks64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logical?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management?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cpu</a:t>
            </a: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boolean</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counters</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in-octets?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in-unicast-pkts?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in-broadcast-pkts?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in-multicast-pkts?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in-discards?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in-errors?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in-unknown-protos?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in-fcs-errors?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out-octets?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out-unicast-pkts?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out-broadcast-pkts?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out-multicast-pkts?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out-discards?          oc-yang:counter64</a:t>
            </a:r>
            <a:endParaRPr lang="de-CH" sz="800" dirty="0">
              <a:effectLst/>
              <a:latin typeface="Courier New" panose="02070309020205020404" pitchFamily="49" charset="0"/>
              <a:ea typeface="Times New Roman" panose="02020603050405020304" pitchFamily="18" charset="0"/>
            </a:endParaRPr>
          </a:p>
          <a:p>
            <a:pPr marL="0" marR="0">
              <a:spcBef>
                <a:spcPts val="0"/>
              </a:spcBef>
              <a:spcAft>
                <a:spcPts val="0"/>
              </a:spcAft>
            </a:pPr>
            <a:r>
              <a:rPr lang="en-US" sz="800" dirty="0">
                <a:solidFill>
                  <a:srgbClr val="000000"/>
                </a:solidFill>
                <a:effectLst/>
                <a:latin typeface="Courier New" panose="02070309020205020404" pitchFamily="49" charset="0"/>
                <a:ea typeface="Times New Roman" panose="02020603050405020304" pitchFamily="18" charset="0"/>
              </a:rPr>
              <a:t>                    +--</a:t>
            </a:r>
            <a:r>
              <a:rPr lang="en-US" sz="800" dirty="0" err="1">
                <a:solidFill>
                  <a:srgbClr val="000000"/>
                </a:solidFill>
                <a:effectLst/>
                <a:latin typeface="Courier New" panose="02070309020205020404" pitchFamily="49" charset="0"/>
                <a:ea typeface="Times New Roman" panose="02020603050405020304" pitchFamily="18" charset="0"/>
              </a:rPr>
              <a:t>ro</a:t>
            </a:r>
            <a:r>
              <a:rPr lang="en-US" sz="800" dirty="0">
                <a:solidFill>
                  <a:srgbClr val="000000"/>
                </a:solidFill>
                <a:effectLst/>
                <a:latin typeface="Courier New" panose="02070309020205020404" pitchFamily="49" charset="0"/>
                <a:ea typeface="Times New Roman" panose="02020603050405020304" pitchFamily="18" charset="0"/>
              </a:rPr>
              <a:t> out-errors?            oc-yang:counter64</a:t>
            </a:r>
            <a:endParaRPr lang="de-CH" sz="800" dirty="0">
              <a:effectLst/>
              <a:latin typeface="Courier New" panose="02070309020205020404" pitchFamily="49" charset="0"/>
              <a:ea typeface="Times New Roman" panose="02020603050405020304" pitchFamily="18" charset="0"/>
            </a:endParaRPr>
          </a:p>
        </p:txBody>
      </p:sp>
    </p:spTree>
    <p:extLst>
      <p:ext uri="{BB962C8B-B14F-4D97-AF65-F5344CB8AC3E}">
        <p14:creationId xmlns:p14="http://schemas.microsoft.com/office/powerpoint/2010/main" val="257749508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1662E8-8DEA-89FE-D640-20ACC3404E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90CC5EA-5CB5-DE1D-9C3F-8900A0D763EB}"/>
              </a:ext>
            </a:extLst>
          </p:cNvPr>
          <p:cNvSpPr>
            <a:spLocks noGrp="1"/>
          </p:cNvSpPr>
          <p:nvPr>
            <p:ph type="title"/>
          </p:nvPr>
        </p:nvSpPr>
        <p:spPr>
          <a:xfrm>
            <a:off x="838199" y="365125"/>
            <a:ext cx="11077575" cy="1325563"/>
          </a:xfrm>
        </p:spPr>
        <p:txBody>
          <a:bodyPr>
            <a:normAutofit/>
          </a:bodyPr>
          <a:lstStyle/>
          <a:p>
            <a:r>
              <a:rPr lang="en-US" sz="2800" b="1" dirty="0"/>
              <a:t>RFC 8348 – </a:t>
            </a:r>
            <a:r>
              <a:rPr lang="en-US" sz="2800" b="1" dirty="0" err="1"/>
              <a:t>ietf-hardware.yang</a:t>
            </a:r>
            <a:r>
              <a:rPr lang="en-US" sz="2800" b="1" dirty="0"/>
              <a:t> vs. </a:t>
            </a:r>
            <a:r>
              <a:rPr lang="en-US" sz="2800" b="1" dirty="0" err="1">
                <a:solidFill>
                  <a:srgbClr val="FF0000"/>
                </a:solidFill>
              </a:rPr>
              <a:t>openconfig-platform</a:t>
            </a:r>
            <a:r>
              <a:rPr lang="en-US" sz="2800" b="1" dirty="0" err="1"/>
              <a:t>.yang</a:t>
            </a:r>
            <a:br>
              <a:rPr lang="de-CH" sz="2800" dirty="0"/>
            </a:br>
            <a:r>
              <a:rPr lang="en-US" sz="2100" dirty="0">
                <a:solidFill>
                  <a:schemeClr val="bg2">
                    <a:lumMod val="75000"/>
                  </a:schemeClr>
                </a:solidFill>
              </a:rPr>
              <a:t>YANG Data Model for Hardware Management</a:t>
            </a:r>
          </a:p>
        </p:txBody>
      </p:sp>
      <p:sp>
        <p:nvSpPr>
          <p:cNvPr id="7" name="Slide Number Placeholder 1">
            <a:extLst>
              <a:ext uri="{FF2B5EF4-FFF2-40B4-BE49-F238E27FC236}">
                <a16:creationId xmlns:a16="http://schemas.microsoft.com/office/drawing/2014/main" id="{B6F63172-8C80-FBAF-CFBF-1EF706F67E9C}"/>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39</a:t>
            </a:fld>
            <a:endParaRPr lang="en-US" sz="1400" dirty="0"/>
          </a:p>
        </p:txBody>
      </p:sp>
      <p:sp>
        <p:nvSpPr>
          <p:cNvPr id="5" name="TextBox 4">
            <a:extLst>
              <a:ext uri="{FF2B5EF4-FFF2-40B4-BE49-F238E27FC236}">
                <a16:creationId xmlns:a16="http://schemas.microsoft.com/office/drawing/2014/main" id="{DE00067B-02C1-64E9-40E0-95BA4438C494}"/>
              </a:ext>
            </a:extLst>
          </p:cNvPr>
          <p:cNvSpPr txBox="1"/>
          <p:nvPr/>
        </p:nvSpPr>
        <p:spPr>
          <a:xfrm>
            <a:off x="838200" y="1572915"/>
            <a:ext cx="5105400" cy="5226624"/>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ietf</a:t>
            </a:r>
            <a:r>
              <a:rPr lang="en-US" sz="800" dirty="0">
                <a:effectLst/>
                <a:latin typeface="Courier New" panose="02070309020205020404" pitchFamily="49" charset="0"/>
                <a:ea typeface="Calibri" panose="020F0502020204030204" pitchFamily="34" charset="0"/>
                <a:cs typeface="Courier New" panose="02070309020205020404" pitchFamily="49" charset="0"/>
              </a:rPr>
              <a:t>-hardware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hardware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last-change?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component* [name]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class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physical-index?   int32 {entity-mib}?</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description?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parent?           -&gt; ../../component/name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parent-</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rel</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-pos?   int32</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contains-child*   -&gt; ../../component/name</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hardware-rev?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firmware-rev?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software-rev?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serial-num?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mfg</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-name?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model-name?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alias?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asset-id?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is-</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fru</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mfg</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-date?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uri</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inet:uri</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uuid</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yang:uuid</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state {hardware-state}?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state-last-changed?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admin-state?          admin-state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-state?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-state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usage-state?          usage-state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alarm-state?          alarm-state</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standby-state?        standby-state</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sensor-data {hardware-sensor}?</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               sensor-value</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value-type?          sensor-value-type</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value-scale?         sensor-value-scale</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value-precision?     sensor-value-precision</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-status?         sensor-status</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units-display?       string</a:t>
            </a: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value-timestamp?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FFFF00"/>
                </a:highlight>
                <a:latin typeface="Courier New" panose="02070309020205020404" pitchFamily="49" charset="0"/>
                <a:ea typeface="Calibri" panose="020F0502020204030204" pitchFamily="34" charset="0"/>
                <a:cs typeface="Courier New" panose="02070309020205020404" pitchFamily="49" charset="0"/>
              </a:rPr>
              <a:t> value-update-rate?   uint32</a:t>
            </a:r>
          </a:p>
        </p:txBody>
      </p:sp>
      <p:sp>
        <p:nvSpPr>
          <p:cNvPr id="10" name="TextBox 9">
            <a:extLst>
              <a:ext uri="{FF2B5EF4-FFF2-40B4-BE49-F238E27FC236}">
                <a16:creationId xmlns:a16="http://schemas.microsoft.com/office/drawing/2014/main" id="{2FBFC6D0-EE20-6BF0-EA6D-42021CF062D2}"/>
              </a:ext>
            </a:extLst>
          </p:cNvPr>
          <p:cNvSpPr txBox="1"/>
          <p:nvPr/>
        </p:nvSpPr>
        <p:spPr>
          <a:xfrm>
            <a:off x="4725926" y="1339919"/>
            <a:ext cx="3282834" cy="5524589"/>
          </a:xfrm>
          <a:prstGeom prst="rect">
            <a:avLst/>
          </a:prstGeom>
          <a:noFill/>
        </p:spPr>
        <p:txBody>
          <a:bodyPr wrap="square">
            <a:spAutoFit/>
          </a:bodyPr>
          <a:lstStyle/>
          <a:p>
            <a:r>
              <a:rPr lang="de-CH" sz="450" dirty="0" err="1">
                <a:latin typeface="Courier New" panose="02070309020205020404" pitchFamily="49" charset="0"/>
                <a:cs typeface="Courier New" panose="02070309020205020404" pitchFamily="49" charset="0"/>
              </a:rPr>
              <a:t>module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openconfig-platform</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components</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component</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a:t>
            </a: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-&gt; ../</a:t>
            </a:r>
            <a:r>
              <a:rPr lang="de-CH" sz="450" dirty="0" err="1">
                <a:latin typeface="Courier New" panose="02070309020205020404" pitchFamily="49" charset="0"/>
                <a:cs typeface="Courier New" panose="02070309020205020404" pitchFamily="49" charset="0"/>
              </a:rPr>
              <a:t>config</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name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name</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type?                     </a:t>
            </a:r>
            <a:r>
              <a:rPr lang="de-CH" sz="450" dirty="0" err="1">
                <a:latin typeface="Courier New" panose="02070309020205020404" pitchFamily="49" charset="0"/>
                <a:cs typeface="Courier New" panose="02070309020205020404" pitchFamily="49" charset="0"/>
              </a:rPr>
              <a:t>union</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x--</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id</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x--</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location</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install</a:t>
            </a:r>
            <a:r>
              <a:rPr lang="de-CH" sz="450" dirty="0">
                <a:latin typeface="Courier New" panose="02070309020205020404" pitchFamily="49" charset="0"/>
                <a:cs typeface="Courier New" panose="02070309020205020404" pitchFamily="49" charset="0"/>
              </a:rPr>
              <a:t>-position?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install-component</a:t>
            </a:r>
            <a:r>
              <a:rPr lang="de-CH" sz="450" dirty="0">
                <a:latin typeface="Courier New" panose="02070309020205020404" pitchFamily="49" charset="0"/>
                <a:cs typeface="Courier New" panose="02070309020205020404" pitchFamily="49" charset="0"/>
              </a:rPr>
              <a:t>?        -&gt; ../</a:t>
            </a:r>
            <a:r>
              <a:rPr lang="de-CH" sz="450" dirty="0" err="1">
                <a:latin typeface="Courier New" panose="02070309020205020404" pitchFamily="49" charset="0"/>
                <a:cs typeface="Courier New" panose="02070309020205020404" pitchFamily="49" charset="0"/>
              </a:rPr>
              <a:t>name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description</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mfg</a:t>
            </a:r>
            <a:r>
              <a:rPr lang="de-CH" sz="450" dirty="0">
                <a:highlight>
                  <a:srgbClr val="00FF00"/>
                </a:highlight>
                <a:latin typeface="Courier New" panose="02070309020205020404" pitchFamily="49" charset="0"/>
                <a:cs typeface="Courier New" panose="02070309020205020404" pitchFamily="49" charset="0"/>
              </a:rPr>
              <a:t>-name?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mfg</a:t>
            </a:r>
            <a:r>
              <a:rPr lang="de-CH" sz="450" dirty="0">
                <a:latin typeface="Courier New" panose="02070309020205020404" pitchFamily="49" charset="0"/>
                <a:cs typeface="Courier New" panose="02070309020205020404" pitchFamily="49" charset="0"/>
              </a:rPr>
              <a:t>-date?                 </a:t>
            </a:r>
            <a:r>
              <a:rPr lang="de-CH" sz="450" dirty="0" err="1">
                <a:latin typeface="Courier New" panose="02070309020205020404" pitchFamily="49" charset="0"/>
                <a:cs typeface="Courier New" panose="02070309020205020404" pitchFamily="49" charset="0"/>
              </a:rPr>
              <a:t>oc-yang:date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hardware-version?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firmware</a:t>
            </a:r>
            <a:r>
              <a:rPr lang="de-CH" sz="450" dirty="0">
                <a:highlight>
                  <a:srgbClr val="00FF00"/>
                </a:highlight>
                <a:latin typeface="Courier New" panose="02070309020205020404" pitchFamily="49" charset="0"/>
                <a:cs typeface="Courier New" panose="02070309020205020404" pitchFamily="49" charset="0"/>
              </a:rPr>
              <a:t>-version?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software-version?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serial-no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part-no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model-name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clei</a:t>
            </a:r>
            <a:r>
              <a:rPr lang="de-CH" sz="450" dirty="0">
                <a:latin typeface="Courier New" panose="02070309020205020404" pitchFamily="49" charset="0"/>
                <a:cs typeface="Courier New" panose="02070309020205020404" pitchFamily="49" charset="0"/>
              </a:rPr>
              <a:t>-code?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removable</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oper</a:t>
            </a:r>
            <a:r>
              <a:rPr lang="de-CH" sz="450" dirty="0">
                <a:highlight>
                  <a:srgbClr val="00FF00"/>
                </a:highlight>
                <a:latin typeface="Courier New" panose="02070309020205020404" pitchFamily="49" charset="0"/>
                <a:cs typeface="Courier New" panose="02070309020205020404" pitchFamily="49" charset="0"/>
              </a:rPr>
              <a:t>-status?              </a:t>
            </a:r>
            <a:r>
              <a:rPr lang="de-CH" sz="450" dirty="0" err="1">
                <a:highlight>
                  <a:srgbClr val="00FF00"/>
                </a:highlight>
                <a:latin typeface="Courier New" panose="02070309020205020404" pitchFamily="49" charset="0"/>
                <a:cs typeface="Courier New" panose="02070309020205020404" pitchFamily="49" charset="0"/>
              </a:rPr>
              <a:t>identityref</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empty</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parent</a:t>
            </a:r>
            <a:r>
              <a:rPr lang="de-CH" sz="450" dirty="0">
                <a:highlight>
                  <a:srgbClr val="00FF00"/>
                </a:highlight>
                <a:latin typeface="Courier New" panose="02070309020205020404" pitchFamily="49" charset="0"/>
                <a:cs typeface="Courier New" panose="02070309020205020404" pitchFamily="49" charset="0"/>
              </a:rPr>
              <a:t>?                   -&gt; ../../../</a:t>
            </a:r>
            <a:r>
              <a:rPr lang="de-CH" sz="450" dirty="0" err="1">
                <a:highlight>
                  <a:srgbClr val="00FF00"/>
                </a:highlight>
                <a:latin typeface="Courier New" panose="02070309020205020404" pitchFamily="49" charset="0"/>
                <a:cs typeface="Courier New" panose="02070309020205020404" pitchFamily="49" charset="0"/>
              </a:rPr>
              <a:t>component</a:t>
            </a:r>
            <a:r>
              <a:rPr lang="de-CH" sz="450" dirty="0">
                <a:highlight>
                  <a:srgbClr val="00FF00"/>
                </a:highlight>
                <a:latin typeface="Courier New" panose="02070309020205020404" pitchFamily="49" charset="0"/>
                <a:cs typeface="Courier New" panose="02070309020205020404" pitchFamily="49" charset="0"/>
              </a:rPr>
              <a:t>/</a:t>
            </a:r>
            <a:r>
              <a:rPr lang="de-CH" sz="450" dirty="0" err="1">
                <a:highlight>
                  <a:srgbClr val="00FF00"/>
                </a:highlight>
                <a:latin typeface="Courier New" panose="02070309020205020404" pitchFamily="49" charset="0"/>
                <a:cs typeface="Courier New" panose="02070309020205020404" pitchFamily="49" charset="0"/>
              </a:rPr>
              <a:t>config</a:t>
            </a:r>
            <a:r>
              <a:rPr lang="de-CH" sz="450" dirty="0">
                <a:highlight>
                  <a:srgbClr val="00FF00"/>
                </a:highlight>
                <a:latin typeface="Courier New" panose="02070309020205020404" pitchFamily="49" charset="0"/>
                <a:cs typeface="Courier New" panose="02070309020205020404" pitchFamily="49" charset="0"/>
              </a:rPr>
              <a:t>/</a:t>
            </a:r>
            <a:r>
              <a:rPr lang="de-CH" sz="450" dirty="0" err="1">
                <a:highlight>
                  <a:srgbClr val="00FF00"/>
                </a:highlight>
                <a:latin typeface="Courier New" panose="02070309020205020404" pitchFamily="49" charset="0"/>
                <a:cs typeface="Courier New" panose="02070309020205020404" pitchFamily="49" charset="0"/>
              </a:rPr>
              <a:t>name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redundant-</a:t>
            </a:r>
            <a:r>
              <a:rPr lang="de-CH" sz="450" dirty="0" err="1">
                <a:latin typeface="Courier New" panose="02070309020205020404" pitchFamily="49" charset="0"/>
                <a:cs typeface="Courier New" panose="02070309020205020404" pitchFamily="49" charset="0"/>
              </a:rPr>
              <a:t>role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oc-platform-types:component-redundant-role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a:t>
            </a:r>
            <a:r>
              <a:rPr lang="de-CH" sz="450" dirty="0" err="1">
                <a:latin typeface="Courier New" panose="02070309020205020404" pitchFamily="49" charset="0"/>
                <a:cs typeface="Courier New" panose="02070309020205020404" pitchFamily="49" charset="0"/>
              </a:rPr>
              <a:t>poweroff</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reason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trigger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component</a:t>
            </a:r>
            <a:r>
              <a:rPr lang="de-CH" sz="450" dirty="0">
                <a:latin typeface="Courier New" panose="02070309020205020404" pitchFamily="49" charset="0"/>
                <a:cs typeface="Courier New" panose="02070309020205020404" pitchFamily="49" charset="0"/>
              </a:rPr>
              <a:t>-last-</a:t>
            </a:r>
            <a:r>
              <a:rPr lang="de-CH" sz="450" dirty="0" err="1">
                <a:latin typeface="Courier New" panose="02070309020205020404" pitchFamily="49" charset="0"/>
                <a:cs typeface="Courier New" panose="02070309020205020404" pitchFamily="49" charset="0"/>
              </a:rPr>
              <a:t>poweroff</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reason</a:t>
            </a:r>
            <a:r>
              <a:rPr lang="de-CH" sz="450" dirty="0">
                <a:latin typeface="Courier New" panose="02070309020205020404" pitchFamily="49" charset="0"/>
                <a:cs typeface="Courier New" panose="02070309020205020404" pitchFamily="49" charset="0"/>
              </a:rPr>
              <a:t>-trigger</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details</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a:t>
            </a:r>
            <a:r>
              <a:rPr lang="de-CH" sz="450" dirty="0" err="1">
                <a:latin typeface="Courier New" panose="02070309020205020404" pitchFamily="49" charset="0"/>
                <a:cs typeface="Courier New" panose="02070309020205020404" pitchFamily="49" charset="0"/>
              </a:rPr>
              <a:t>poweroff</a:t>
            </a:r>
            <a:r>
              <a:rPr lang="de-CH" sz="450" dirty="0">
                <a:latin typeface="Courier New" panose="02070309020205020404" pitchFamily="49" charset="0"/>
                <a:cs typeface="Courier New" panose="02070309020205020404" pitchFamily="49" charset="0"/>
              </a:rPr>
              <a:t>-time?       oc-types:timeticks64</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a:t>
            </a:r>
            <a:r>
              <a:rPr lang="de-CH" sz="450" dirty="0" err="1">
                <a:latin typeface="Courier New" panose="02070309020205020404" pitchFamily="49" charset="0"/>
                <a:cs typeface="Courier New" panose="02070309020205020404" pitchFamily="49" charset="0"/>
              </a:rPr>
              <a:t>switchover</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reason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trigger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component</a:t>
            </a:r>
            <a:r>
              <a:rPr lang="de-CH" sz="450" dirty="0">
                <a:latin typeface="Courier New" panose="02070309020205020404" pitchFamily="49" charset="0"/>
                <a:cs typeface="Courier New" panose="02070309020205020404" pitchFamily="49" charset="0"/>
              </a:rPr>
              <a:t>-redundant-</a:t>
            </a:r>
            <a:r>
              <a:rPr lang="de-CH" sz="450" dirty="0" err="1">
                <a:latin typeface="Courier New" panose="02070309020205020404" pitchFamily="49" charset="0"/>
                <a:cs typeface="Courier New" panose="02070309020205020404" pitchFamily="49" charset="0"/>
              </a:rPr>
              <a:t>role</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switchover</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reason</a:t>
            </a:r>
            <a:r>
              <a:rPr lang="de-CH" sz="450" dirty="0">
                <a:latin typeface="Courier New" panose="02070309020205020404" pitchFamily="49" charset="0"/>
                <a:cs typeface="Courier New" panose="02070309020205020404" pitchFamily="49" charset="0"/>
              </a:rPr>
              <a:t>-trigger</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details</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a:t>
            </a:r>
            <a:r>
              <a:rPr lang="de-CH" sz="450" dirty="0" err="1">
                <a:latin typeface="Courier New" panose="02070309020205020404" pitchFamily="49" charset="0"/>
                <a:cs typeface="Courier New" panose="02070309020205020404" pitchFamily="49" charset="0"/>
              </a:rPr>
              <a:t>switchover</a:t>
            </a:r>
            <a:r>
              <a:rPr lang="de-CH" sz="450" dirty="0">
                <a:latin typeface="Courier New" panose="02070309020205020404" pitchFamily="49" charset="0"/>
                <a:cs typeface="Courier New" panose="02070309020205020404" pitchFamily="49" charset="0"/>
              </a:rPr>
              <a:t>-time?     oc-types:timeticks64</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last-reboot-</a:t>
            </a:r>
            <a:r>
              <a:rPr lang="de-CH" sz="450" dirty="0" err="1">
                <a:latin typeface="Courier New" panose="02070309020205020404" pitchFamily="49" charset="0"/>
                <a:cs typeface="Courier New" panose="02070309020205020404" pitchFamily="49" charset="0"/>
              </a:rPr>
              <a:t>reason</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x--</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last-reboot-time?         oc-types:timeticks64</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boot-time?                oc-types:timeticks64</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switchover-ready</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boolean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base</a:t>
            </a:r>
            <a:r>
              <a:rPr lang="de-CH" sz="450" dirty="0">
                <a:latin typeface="Courier New" panose="02070309020205020404" pitchFamily="49" charset="0"/>
                <a:cs typeface="Courier New" panose="02070309020205020404" pitchFamily="49" charset="0"/>
              </a:rPr>
              <a:t>-mac-</a:t>
            </a:r>
            <a:r>
              <a:rPr lang="de-CH" sz="450" dirty="0" err="1">
                <a:latin typeface="Courier New" panose="02070309020205020404" pitchFamily="49" charset="0"/>
                <a:cs typeface="Courier New" panose="02070309020205020404" pitchFamily="49" charset="0"/>
              </a:rPr>
              <a:t>address</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oc-yang:mac-address</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temperature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instant?           decimal64</a:t>
            </a: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avg</a:t>
            </a:r>
            <a:r>
              <a:rPr lang="de-CH" sz="450" dirty="0">
                <a:highlight>
                  <a:srgbClr val="00FF00"/>
                </a:highlight>
                <a:latin typeface="Courier New" panose="02070309020205020404" pitchFamily="49" charset="0"/>
                <a:cs typeface="Courier New" panose="02070309020205020404" pitchFamily="49" charset="0"/>
              </a:rPr>
              <a:t>?               decimal64</a:t>
            </a: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min?               decimal64</a:t>
            </a: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max</a:t>
            </a:r>
            <a:r>
              <a:rPr lang="de-CH" sz="450" dirty="0">
                <a:highlight>
                  <a:srgbClr val="00FF00"/>
                </a:highlight>
                <a:latin typeface="Courier New" panose="02070309020205020404" pitchFamily="49" charset="0"/>
                <a:cs typeface="Courier New" panose="02070309020205020404" pitchFamily="49" charset="0"/>
              </a:rPr>
              <a:t>?               decimal64</a:t>
            </a: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alarm-status?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alarm-</a:t>
            </a:r>
            <a:r>
              <a:rPr lang="de-CH" sz="450" dirty="0" err="1">
                <a:latin typeface="Courier New" panose="02070309020205020404" pitchFamily="49" charset="0"/>
                <a:cs typeface="Courier New" panose="02070309020205020404" pitchFamily="49" charset="0"/>
              </a:rPr>
              <a:t>threshold</a:t>
            </a:r>
            <a:r>
              <a:rPr lang="de-CH" sz="450" dirty="0">
                <a:latin typeface="Courier New" panose="02070309020205020404" pitchFamily="49" charset="0"/>
                <a:cs typeface="Courier New" panose="02070309020205020404" pitchFamily="49" charset="0"/>
              </a:rPr>
              <a:t>?   uint32</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alarm-</a:t>
            </a:r>
            <a:r>
              <a:rPr lang="de-CH" sz="450" dirty="0" err="1">
                <a:latin typeface="Courier New" panose="02070309020205020404" pitchFamily="49" charset="0"/>
                <a:cs typeface="Courier New" panose="02070309020205020404" pitchFamily="49" charset="0"/>
              </a:rPr>
              <a:t>severity</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memory</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available</a:t>
            </a:r>
            <a:r>
              <a:rPr lang="de-CH" sz="450" dirty="0">
                <a:latin typeface="Courier New" panose="02070309020205020404" pitchFamily="49" charset="0"/>
                <a:cs typeface="Courier New" panose="02070309020205020404" pitchFamily="49" charset="0"/>
              </a:rPr>
              <a:t>?   uint64</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utilized</a:t>
            </a:r>
            <a:r>
              <a:rPr lang="de-CH" sz="450" dirty="0">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allocated</a:t>
            </a:r>
            <a:r>
              <a:rPr lang="de-CH" sz="450" dirty="0">
                <a:highlight>
                  <a:srgbClr val="00FF00"/>
                </a:highlight>
                <a:latin typeface="Courier New" panose="02070309020205020404" pitchFamily="49" charset="0"/>
                <a:cs typeface="Courier New" panose="02070309020205020404" pitchFamily="49" charset="0"/>
              </a:rPr>
              <a:t>-power?          uint32</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used</a:t>
            </a:r>
            <a:r>
              <a:rPr lang="de-CH" sz="450" dirty="0">
                <a:latin typeface="Courier New" panose="02070309020205020404" pitchFamily="49" charset="0"/>
                <a:cs typeface="Courier New" panose="02070309020205020404" pitchFamily="49" charset="0"/>
              </a:rPr>
              <a:t>-power?               Uint32</a:t>
            </a: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chassis</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utilization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resources</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resource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-&gt; ../</a:t>
            </a:r>
            <a:r>
              <a:rPr lang="de-CH" sz="450" dirty="0" err="1">
                <a:latin typeface="Courier New" panose="02070309020205020404" pitchFamily="49" charset="0"/>
                <a:cs typeface="Courier New" panose="02070309020205020404" pitchFamily="49" charset="0"/>
              </a:rPr>
              <a:t>config</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name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used-threshold-upper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oc-types:percentage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used-threshold-upper-clear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oc-types:percentage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state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name</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oc-types:percentage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used-threshold-upper-clear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oc-types:percentage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committed</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free</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max</a:t>
            </a:r>
            <a:r>
              <a:rPr lang="de-CH" sz="450" dirty="0">
                <a:highlight>
                  <a:srgbClr val="00FF00"/>
                </a:highlight>
                <a:latin typeface="Courier New" panose="02070309020205020404" pitchFamily="49" charset="0"/>
                <a:cs typeface="Courier New" panose="02070309020205020404" pitchFamily="49" charset="0"/>
              </a:rPr>
              <a:t>-limit?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high-</a:t>
            </a:r>
            <a:r>
              <a:rPr lang="de-CH" sz="450" dirty="0" err="1">
                <a:highlight>
                  <a:srgbClr val="00FF00"/>
                </a:highlight>
                <a:latin typeface="Courier New" panose="02070309020205020404" pitchFamily="49" charset="0"/>
                <a:cs typeface="Courier New" panose="02070309020205020404" pitchFamily="49" charset="0"/>
              </a:rPr>
              <a:t>watermark</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last-high-</a:t>
            </a:r>
            <a:r>
              <a:rPr lang="de-CH" sz="450" dirty="0" err="1">
                <a:highlight>
                  <a:srgbClr val="00FF00"/>
                </a:highlight>
                <a:latin typeface="Courier New" panose="02070309020205020404" pitchFamily="49" charset="0"/>
                <a:cs typeface="Courier New" panose="02070309020205020404" pitchFamily="49" charset="0"/>
              </a:rPr>
              <a:t>watermark</a:t>
            </a:r>
            <a:r>
              <a:rPr lang="de-CH" sz="450" dirty="0">
                <a:highlight>
                  <a:srgbClr val="00FF00"/>
                </a:highlight>
                <a:latin typeface="Courier New" panose="02070309020205020404" pitchFamily="49" charset="0"/>
                <a:cs typeface="Courier New" panose="02070309020205020404" pitchFamily="49" charset="0"/>
              </a:rPr>
              <a:t>?             oc-types:timeticks64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used-threshold-upper-exceeded</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endParaRPr lang="de-CH" sz="500" dirty="0">
              <a:latin typeface="Courier New" panose="02070309020205020404" pitchFamily="49" charset="0"/>
              <a:cs typeface="Courier New" panose="02070309020205020404" pitchFamily="49" charset="0"/>
            </a:endParaRPr>
          </a:p>
          <a:p>
            <a:endParaRPr lang="de-CH" sz="600" dirty="0">
              <a:latin typeface="Courier New" panose="02070309020205020404" pitchFamily="49" charset="0"/>
              <a:cs typeface="Courier New" panose="02070309020205020404" pitchFamily="49" charset="0"/>
            </a:endParaRPr>
          </a:p>
        </p:txBody>
      </p:sp>
      <p:sp>
        <p:nvSpPr>
          <p:cNvPr id="11" name="TextBox 10">
            <a:extLst>
              <a:ext uri="{FF2B5EF4-FFF2-40B4-BE49-F238E27FC236}">
                <a16:creationId xmlns:a16="http://schemas.microsoft.com/office/drawing/2014/main" id="{8078A226-6AE2-DBAB-CE9B-F996B34D634E}"/>
              </a:ext>
            </a:extLst>
          </p:cNvPr>
          <p:cNvSpPr txBox="1"/>
          <p:nvPr/>
        </p:nvSpPr>
        <p:spPr>
          <a:xfrm>
            <a:off x="8114118" y="1333522"/>
            <a:ext cx="3239682" cy="4939814"/>
          </a:xfrm>
          <a:prstGeom prst="rect">
            <a:avLst/>
          </a:prstGeom>
          <a:noFill/>
        </p:spPr>
        <p:txBody>
          <a:bodyPr wrap="square">
            <a:spAutoFit/>
          </a:bodyPr>
          <a:lstStyle/>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power-</a:t>
            </a:r>
            <a:r>
              <a:rPr lang="de-CH" sz="450" dirty="0" err="1">
                <a:latin typeface="Courier New" panose="02070309020205020404" pitchFamily="49" charset="0"/>
                <a:cs typeface="Courier New" panose="02070309020205020404" pitchFamily="49" charset="0"/>
              </a:rPr>
              <a:t>supply</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state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fan</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oc-fan:speed</a:t>
            </a:r>
            <a:r>
              <a:rPr lang="de-CH" sz="450" dirty="0">
                <a:highlight>
                  <a:srgbClr val="00FF00"/>
                </a:highlight>
                <a:latin typeface="Courier New" panose="02070309020205020404" pitchFamily="49" charset="0"/>
                <a:cs typeface="Courier New" panose="02070309020205020404" pitchFamily="49" charset="0"/>
              </a:rPr>
              <a:t>?   uint32</a:t>
            </a: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fabric</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storage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cpu</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rw</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oc-cpu:utilization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oc-cpu:state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integrated-circuit</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state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utilization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resources</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resource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a:t>
            </a: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-&gt; ../</a:t>
            </a:r>
            <a:r>
              <a:rPr lang="de-CH" sz="450" dirty="0" err="1">
                <a:latin typeface="Courier New" panose="02070309020205020404" pitchFamily="49" charset="0"/>
                <a:cs typeface="Courier New" panose="02070309020205020404" pitchFamily="49" charset="0"/>
              </a:rPr>
              <a:t>config</a:t>
            </a:r>
            <a:r>
              <a:rPr lang="de-CH" sz="450" dirty="0">
                <a:latin typeface="Courier New" panose="02070309020205020404" pitchFamily="49" charset="0"/>
                <a:cs typeface="Courier New" panose="02070309020205020404" pitchFamily="49" charset="0"/>
              </a:rPr>
              <a:t>/</a:t>
            </a:r>
            <a:r>
              <a:rPr lang="de-CH" sz="450" dirty="0" err="1">
                <a:latin typeface="Courier New" panose="02070309020205020404" pitchFamily="49" charset="0"/>
                <a:cs typeface="Courier New" panose="02070309020205020404" pitchFamily="49" charset="0"/>
              </a:rPr>
              <a:t>name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name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string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used-threshold-upper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oc-types:percentage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used-threshold-upper-clear</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oc-types:percentage</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state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name</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oc-types:percentage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used-threshold-upper-clear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oc-types:percentage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committed</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free</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max</a:t>
            </a:r>
            <a:r>
              <a:rPr lang="de-CH" sz="450" dirty="0">
                <a:highlight>
                  <a:srgbClr val="00FF00"/>
                </a:highlight>
                <a:latin typeface="Courier New" panose="02070309020205020404" pitchFamily="49" charset="0"/>
                <a:cs typeface="Courier New" panose="02070309020205020404" pitchFamily="49" charset="0"/>
              </a:rPr>
              <a:t>-limit?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high-</a:t>
            </a:r>
            <a:r>
              <a:rPr lang="de-CH" sz="450" dirty="0" err="1">
                <a:highlight>
                  <a:srgbClr val="00FF00"/>
                </a:highlight>
                <a:latin typeface="Courier New" panose="02070309020205020404" pitchFamily="49" charset="0"/>
                <a:cs typeface="Courier New" panose="02070309020205020404" pitchFamily="49" charset="0"/>
              </a:rPr>
              <a:t>watermark</a:t>
            </a:r>
            <a:r>
              <a:rPr lang="de-CH" sz="450" dirty="0">
                <a:highlight>
                  <a:srgbClr val="00FF00"/>
                </a:highlight>
                <a:latin typeface="Courier New" panose="02070309020205020404" pitchFamily="49" charset="0"/>
                <a:cs typeface="Courier New" panose="02070309020205020404" pitchFamily="49" charset="0"/>
              </a:rPr>
              <a:t>?                  uint64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last-high-</a:t>
            </a:r>
            <a:r>
              <a:rPr lang="de-CH" sz="450" dirty="0" err="1">
                <a:highlight>
                  <a:srgbClr val="00FF00"/>
                </a:highlight>
                <a:latin typeface="Courier New" panose="02070309020205020404" pitchFamily="49" charset="0"/>
                <a:cs typeface="Courier New" panose="02070309020205020404" pitchFamily="49" charset="0"/>
              </a:rPr>
              <a:t>watermark</a:t>
            </a:r>
            <a:r>
              <a:rPr lang="de-CH" sz="450" dirty="0">
                <a:highlight>
                  <a:srgbClr val="00FF00"/>
                </a:highlight>
                <a:latin typeface="Courier New" panose="02070309020205020404" pitchFamily="49" charset="0"/>
                <a:cs typeface="Courier New" panose="02070309020205020404" pitchFamily="49" charset="0"/>
              </a:rPr>
              <a:t>?             oc-types:timeticks64</a:t>
            </a:r>
          </a:p>
          <a:p>
            <a:r>
              <a:rPr lang="de-CH" sz="450" dirty="0">
                <a:highlight>
                  <a:srgbClr val="00FF00"/>
                </a:highlight>
                <a:latin typeface="Courier New" panose="02070309020205020404" pitchFamily="49" charset="0"/>
                <a:cs typeface="Courier New" panose="02070309020205020404" pitchFamily="49" charset="0"/>
              </a:rPr>
              <a:t>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used-threshold-upper-exceeded</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oc-transceiver:transceiver</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oc-transceiver:config</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oc-transceiver:enabled</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boolean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oc-transceiver:form-factor-preconf</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oc-transceiver:ethernet-pmd-preconf</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oc-transceiver:fec-mode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rw</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oc-transceiver:module-functional-type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oc-transceiver:state</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oc-transceiver:enabled</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boolean</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oc-transceiver:form-factor-preconf</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oc-transceiver:ethernet-pmd-preconf</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oc-transceiver:fec-mode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oc-transceiver:module-functional-type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oc-transceiver:present</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enumeration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oc-transceiver:form-factor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identityref</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oc-transceiver:connector-type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oc-transceiver:vendor</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oc-transceiver:vendor-part</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oc-transceiver:vendor-rev</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oc-transceiver:ethernet-pmd</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oc-transceiver:sonet-sdh-compliance-code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oc-transceiver:otn-compliance-code</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oc-transceiver:serial-no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string</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oc-transceiver:date-code</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oc-yang:date-and-time</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highlight>
                  <a:srgbClr val="00FF00"/>
                </a:highlight>
                <a:latin typeface="Courier New" panose="02070309020205020404" pitchFamily="49" charset="0"/>
                <a:cs typeface="Courier New" panose="02070309020205020404" pitchFamily="49" charset="0"/>
              </a:rPr>
              <a:t>        |  |  +--</a:t>
            </a:r>
            <a:r>
              <a:rPr lang="de-CH" sz="450" dirty="0" err="1">
                <a:highlight>
                  <a:srgbClr val="00FF00"/>
                </a:highlight>
                <a:latin typeface="Courier New" panose="02070309020205020404" pitchFamily="49" charset="0"/>
                <a:cs typeface="Courier New" panose="02070309020205020404" pitchFamily="49" charset="0"/>
              </a:rPr>
              <a:t>ro</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oc-transceiver:fault-condition</a:t>
            </a:r>
            <a:r>
              <a:rPr lang="de-CH" sz="450" dirty="0">
                <a:highlight>
                  <a:srgbClr val="00FF00"/>
                </a:highlight>
                <a:latin typeface="Courier New" panose="02070309020205020404" pitchFamily="49" charset="0"/>
                <a:cs typeface="Courier New" panose="02070309020205020404" pitchFamily="49" charset="0"/>
              </a:rPr>
              <a:t>?             </a:t>
            </a:r>
            <a:r>
              <a:rPr lang="de-CH" sz="450" dirty="0" err="1">
                <a:highlight>
                  <a:srgbClr val="00FF00"/>
                </a:highlight>
                <a:latin typeface="Courier New" panose="02070309020205020404" pitchFamily="49" charset="0"/>
                <a:cs typeface="Courier New" panose="02070309020205020404" pitchFamily="49" charset="0"/>
              </a:rPr>
              <a:t>boolean</a:t>
            </a:r>
            <a:endParaRPr lang="de-CH" sz="450" dirty="0">
              <a:highlight>
                <a:srgbClr val="00FF00"/>
              </a:highlight>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oc-transceiver:fec-status</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identityref</a:t>
            </a:r>
            <a:endParaRPr lang="de-CH" sz="450" dirty="0">
              <a:latin typeface="Courier New" panose="02070309020205020404" pitchFamily="49" charset="0"/>
              <a:cs typeface="Courier New" panose="02070309020205020404" pitchFamily="49" charset="0"/>
            </a:endParaRP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oc-transceiver:fec-uncorrectable-blocks</a:t>
            </a:r>
            <a:r>
              <a:rPr lang="de-CH" sz="450" dirty="0">
                <a:latin typeface="Courier New" panose="02070309020205020404" pitchFamily="49" charset="0"/>
                <a:cs typeface="Courier New" panose="02070309020205020404" pitchFamily="49" charset="0"/>
              </a:rPr>
              <a:t>?    yang:counter64</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oc-transceiver:fec-uncorrectable-words</a:t>
            </a:r>
            <a:r>
              <a:rPr lang="de-CH" sz="450" dirty="0">
                <a:latin typeface="Courier New" panose="02070309020205020404" pitchFamily="49" charset="0"/>
                <a:cs typeface="Courier New" panose="02070309020205020404" pitchFamily="49" charset="0"/>
              </a:rPr>
              <a:t>?     yang:counter64</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oc-transceiver:fec-corrected-bytes</a:t>
            </a:r>
            <a:r>
              <a:rPr lang="de-CH" sz="450" dirty="0">
                <a:latin typeface="Courier New" panose="02070309020205020404" pitchFamily="49" charset="0"/>
                <a:cs typeface="Courier New" panose="02070309020205020404" pitchFamily="49" charset="0"/>
              </a:rPr>
              <a:t>?         yang:counter64</a:t>
            </a:r>
          </a:p>
          <a:p>
            <a:r>
              <a:rPr lang="de-CH" sz="450" dirty="0">
                <a:latin typeface="Courier New" panose="02070309020205020404" pitchFamily="49" charset="0"/>
                <a:cs typeface="Courier New" panose="02070309020205020404" pitchFamily="49" charset="0"/>
              </a:rPr>
              <a:t>        |  |  +--</a:t>
            </a:r>
            <a:r>
              <a:rPr lang="de-CH" sz="450" dirty="0" err="1">
                <a:latin typeface="Courier New" panose="02070309020205020404" pitchFamily="49" charset="0"/>
                <a:cs typeface="Courier New" panose="02070309020205020404" pitchFamily="49" charset="0"/>
              </a:rPr>
              <a:t>ro</a:t>
            </a:r>
            <a:r>
              <a:rPr lang="de-CH" sz="450" dirty="0">
                <a:latin typeface="Courier New" panose="02070309020205020404" pitchFamily="49" charset="0"/>
                <a:cs typeface="Courier New" panose="02070309020205020404" pitchFamily="49" charset="0"/>
              </a:rPr>
              <a:t> </a:t>
            </a:r>
            <a:r>
              <a:rPr lang="de-CH" sz="450" dirty="0" err="1">
                <a:latin typeface="Courier New" panose="02070309020205020404" pitchFamily="49" charset="0"/>
                <a:cs typeface="Courier New" panose="02070309020205020404" pitchFamily="49" charset="0"/>
              </a:rPr>
              <a:t>oc-transceiver:fec-corrected-bits</a:t>
            </a:r>
            <a:r>
              <a:rPr lang="de-CH" sz="450" dirty="0">
                <a:latin typeface="Courier New" panose="02070309020205020404" pitchFamily="49" charset="0"/>
                <a:cs typeface="Courier New" panose="02070309020205020404" pitchFamily="49" charset="0"/>
              </a:rPr>
              <a:t>?          yang:counter64</a:t>
            </a:r>
          </a:p>
        </p:txBody>
      </p:sp>
    </p:spTree>
    <p:extLst>
      <p:ext uri="{BB962C8B-B14F-4D97-AF65-F5344CB8AC3E}">
        <p14:creationId xmlns:p14="http://schemas.microsoft.com/office/powerpoint/2010/main" val="22834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From YANG-Push to Network Analytics</a:t>
            </a:r>
            <a:br>
              <a:rPr lang="en-GB" sz="3600" dirty="0"/>
            </a:br>
            <a:r>
              <a:rPr lang="en-US" sz="2700" dirty="0">
                <a:solidFill>
                  <a:schemeClr val="bg2">
                    <a:lumMod val="75000"/>
                  </a:schemeClr>
                </a:solidFill>
              </a:rPr>
              <a:t>Aiming for an automated data processing pipeline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884420"/>
            <a:ext cx="8239299" cy="4292543"/>
          </a:xfrm>
        </p:spPr>
        <p:txBody>
          <a:bodyPr>
            <a:noAutofit/>
          </a:bodyPr>
          <a:lstStyle/>
          <a:p>
            <a:r>
              <a:rPr lang="en-US" sz="2000" b="1" dirty="0"/>
              <a:t>A network operator aims for:</a:t>
            </a:r>
            <a:endParaRPr lang="en-US" sz="2000" dirty="0"/>
          </a:p>
          <a:p>
            <a:pPr lvl="1"/>
            <a:r>
              <a:rPr lang="en-US" sz="2000" dirty="0"/>
              <a:t>An </a:t>
            </a:r>
            <a:r>
              <a:rPr lang="en-US" sz="2000" b="1" dirty="0">
                <a:solidFill>
                  <a:srgbClr val="FF0000"/>
                </a:solidFill>
              </a:rPr>
              <a:t>automated data processing pipeline </a:t>
            </a:r>
            <a:r>
              <a:rPr lang="en-US" sz="2000" dirty="0"/>
              <a:t>which starts with YANG-Push, consolidates at Data Mesh and ends at Network Analytics.</a:t>
            </a:r>
          </a:p>
          <a:p>
            <a:pPr lvl="1"/>
            <a:r>
              <a:rPr lang="en-US" sz="2000" dirty="0"/>
              <a:t>Operational metrics where </a:t>
            </a:r>
            <a:r>
              <a:rPr lang="en-US" sz="2000" b="1" dirty="0">
                <a:solidFill>
                  <a:srgbClr val="FF0000"/>
                </a:solidFill>
              </a:rPr>
              <a:t>IETF defines the semantics. </a:t>
            </a:r>
          </a:p>
          <a:p>
            <a:pPr lvl="1"/>
            <a:r>
              <a:rPr lang="en-US" sz="2000" dirty="0"/>
              <a:t>Analytical metrics where </a:t>
            </a:r>
            <a:r>
              <a:rPr lang="en-US" sz="2000" b="1" dirty="0">
                <a:solidFill>
                  <a:srgbClr val="FF0000"/>
                </a:solidFill>
              </a:rPr>
              <a:t>network operators gain actionable insights.</a:t>
            </a:r>
            <a:br>
              <a:rPr lang="en-US" sz="2000" b="1" dirty="0">
                <a:solidFill>
                  <a:srgbClr val="FF0000"/>
                </a:solidFill>
              </a:rPr>
            </a:br>
            <a:endParaRPr lang="en-US" sz="2000" b="1" dirty="0">
              <a:solidFill>
                <a:srgbClr val="FF0000"/>
              </a:solidFill>
            </a:endParaRPr>
          </a:p>
          <a:p>
            <a:r>
              <a:rPr lang="en-US" sz="2000" b="1" dirty="0"/>
              <a:t>We achieve this by integrating YANG-Push into Data Mesh to:</a:t>
            </a:r>
          </a:p>
          <a:p>
            <a:pPr lvl="1"/>
            <a:r>
              <a:rPr lang="en-US" sz="2000" dirty="0"/>
              <a:t>Produce metrics from networks </a:t>
            </a:r>
            <a:r>
              <a:rPr lang="en-US" sz="2000" b="1" dirty="0">
                <a:solidFill>
                  <a:srgbClr val="FF0000"/>
                </a:solidFill>
              </a:rPr>
              <a:t>with timestamps when network events were observed.</a:t>
            </a:r>
          </a:p>
          <a:p>
            <a:pPr lvl="1"/>
            <a:r>
              <a:rPr lang="en-US" sz="2000" dirty="0"/>
              <a:t>Hostname, publisher ID and sequence numbers help us to understand </a:t>
            </a:r>
            <a:r>
              <a:rPr lang="en-US" sz="2000" b="1" dirty="0">
                <a:solidFill>
                  <a:srgbClr val="FF0000"/>
                </a:solidFill>
              </a:rPr>
              <a:t>from where metrics were exported and measure its delay and loss.</a:t>
            </a:r>
          </a:p>
          <a:p>
            <a:pPr lvl="1"/>
            <a:r>
              <a:rPr lang="en-US" sz="2000" dirty="0"/>
              <a:t>Forward </a:t>
            </a:r>
            <a:r>
              <a:rPr lang="en-US" sz="2000" b="1" dirty="0">
                <a:solidFill>
                  <a:srgbClr val="FF0000"/>
                </a:solidFill>
              </a:rPr>
              <a:t>metrics unchanged </a:t>
            </a:r>
            <a:r>
              <a:rPr lang="en-US" sz="2000" dirty="0"/>
              <a:t>from networks</a:t>
            </a:r>
          </a:p>
          <a:p>
            <a:pPr lvl="1"/>
            <a:r>
              <a:rPr lang="en-US" sz="2000" b="1" dirty="0">
                <a:solidFill>
                  <a:srgbClr val="FF0000"/>
                </a:solidFill>
              </a:rPr>
              <a:t>Learn semantics </a:t>
            </a:r>
            <a:r>
              <a:rPr lang="en-US" sz="2000" dirty="0"/>
              <a:t>from networks and validate messages.</a:t>
            </a:r>
          </a:p>
          <a:p>
            <a:pPr lvl="1"/>
            <a:r>
              <a:rPr lang="en-US" sz="2000" b="1" dirty="0">
                <a:solidFill>
                  <a:srgbClr val="FF0000"/>
                </a:solidFill>
              </a:rPr>
              <a:t>Control semantic </a:t>
            </a:r>
            <a:r>
              <a:rPr lang="en-US" sz="2000" dirty="0"/>
              <a:t>changes end to end.</a:t>
            </a:r>
          </a:p>
        </p:txBody>
      </p:sp>
      <p:pic>
        <p:nvPicPr>
          <p:cNvPr id="10" name="Picture 9">
            <a:extLst>
              <a:ext uri="{FF2B5EF4-FFF2-40B4-BE49-F238E27FC236}">
                <a16:creationId xmlns:a16="http://schemas.microsoft.com/office/drawing/2014/main" id="{94188F19-E5F7-4133-8F81-1D619D6CCEBF}"/>
              </a:ext>
            </a:extLst>
          </p:cNvPr>
          <p:cNvPicPr>
            <a:picLocks noChangeAspect="1"/>
          </p:cNvPicPr>
          <p:nvPr/>
        </p:nvPicPr>
        <p:blipFill>
          <a:blip r:embed="rId2"/>
          <a:stretch>
            <a:fillRect/>
          </a:stretch>
        </p:blipFill>
        <p:spPr>
          <a:xfrm>
            <a:off x="9322538" y="1027906"/>
            <a:ext cx="2679605" cy="4851729"/>
          </a:xfrm>
          <a:prstGeom prst="rect">
            <a:avLst/>
          </a:prstGeom>
        </p:spPr>
      </p:pic>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4</a:t>
            </a:fld>
            <a:endParaRPr lang="de-CH" sz="1400" dirty="0"/>
          </a:p>
        </p:txBody>
      </p:sp>
    </p:spTree>
    <p:extLst>
      <p:ext uri="{BB962C8B-B14F-4D97-AF65-F5344CB8AC3E}">
        <p14:creationId xmlns:p14="http://schemas.microsoft.com/office/powerpoint/2010/main" val="108806946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0FAF5A-07EE-E676-2B10-ADB5632E38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135FEA-BE04-B0B6-2FD8-AA9FC2A0B241}"/>
              </a:ext>
            </a:extLst>
          </p:cNvPr>
          <p:cNvSpPr>
            <a:spLocks noGrp="1"/>
          </p:cNvSpPr>
          <p:nvPr>
            <p:ph type="title"/>
          </p:nvPr>
        </p:nvSpPr>
        <p:spPr>
          <a:xfrm>
            <a:off x="838199" y="365125"/>
            <a:ext cx="11077575" cy="1325563"/>
          </a:xfrm>
        </p:spPr>
        <p:txBody>
          <a:bodyPr>
            <a:normAutofit/>
          </a:bodyPr>
          <a:lstStyle/>
          <a:p>
            <a:r>
              <a:rPr lang="en-US" sz="2800" b="1" dirty="0"/>
              <a:t>RFC 8632/8348 – </a:t>
            </a:r>
            <a:r>
              <a:rPr lang="en-US" sz="2800" b="1" dirty="0" err="1"/>
              <a:t>ietf</a:t>
            </a:r>
            <a:r>
              <a:rPr lang="en-US" sz="2800" b="1" dirty="0"/>
              <a:t>-alarms/</a:t>
            </a:r>
            <a:r>
              <a:rPr lang="en-US" sz="2800" b="1" dirty="0" err="1"/>
              <a:t>ietf-hardware.yang</a:t>
            </a:r>
            <a:r>
              <a:rPr lang="en-US" sz="2800" b="1" dirty="0"/>
              <a:t> vs </a:t>
            </a:r>
            <a:r>
              <a:rPr lang="en-US" sz="2800" b="1" dirty="0" err="1">
                <a:solidFill>
                  <a:srgbClr val="FF0000"/>
                </a:solidFill>
              </a:rPr>
              <a:t>openconfig-alarms</a:t>
            </a:r>
            <a:r>
              <a:rPr lang="en-US" sz="2800" b="1" dirty="0" err="1"/>
              <a:t>.yang</a:t>
            </a:r>
            <a:br>
              <a:rPr lang="de-CH" sz="2800" dirty="0"/>
            </a:br>
            <a:r>
              <a:rPr lang="en-US" sz="2100" dirty="0">
                <a:solidFill>
                  <a:schemeClr val="bg2">
                    <a:lumMod val="75000"/>
                  </a:schemeClr>
                </a:solidFill>
              </a:rPr>
              <a:t>YANG Data Model for Alarm Management</a:t>
            </a:r>
          </a:p>
        </p:txBody>
      </p:sp>
      <p:sp>
        <p:nvSpPr>
          <p:cNvPr id="7" name="Slide Number Placeholder 1">
            <a:extLst>
              <a:ext uri="{FF2B5EF4-FFF2-40B4-BE49-F238E27FC236}">
                <a16:creationId xmlns:a16="http://schemas.microsoft.com/office/drawing/2014/main" id="{EC537C39-6D6A-3669-AC27-28D5B7B296CB}"/>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40</a:t>
            </a:fld>
            <a:endParaRPr lang="en-US" sz="1400" dirty="0"/>
          </a:p>
        </p:txBody>
      </p:sp>
      <p:sp>
        <p:nvSpPr>
          <p:cNvPr id="3" name="TextBox 2">
            <a:extLst>
              <a:ext uri="{FF2B5EF4-FFF2-40B4-BE49-F238E27FC236}">
                <a16:creationId xmlns:a16="http://schemas.microsoft.com/office/drawing/2014/main" id="{D792C003-109A-FED5-C1BA-9AA251818277}"/>
              </a:ext>
            </a:extLst>
          </p:cNvPr>
          <p:cNvSpPr txBox="1"/>
          <p:nvPr/>
        </p:nvSpPr>
        <p:spPr>
          <a:xfrm>
            <a:off x="838199" y="3373960"/>
            <a:ext cx="4419602" cy="2987677"/>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alarm-notification</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resource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resource</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alarm-type-id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alarm-type-id</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alarm-type-qualifier?   alarm-type-qualifier</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alt-resource*           resource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related-alarm* [resource alarm-type-id alarm-type-qualifier] {alarm-correlation}?</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resource                -&gt; /alarms/alarm-list/alarm/resource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alarm-type-id           -&gt; /alarms/alarm-list/alarm[resource=current()/../resource]/alarm-type-id</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alarm-type-qualifier    -&gt; /alarms/alarm-list/alarm[resource=current()/../resource][alarm-type-id=current()/../alarm-type-id]/alarm-type-qualifier</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impacted-resource*      resource {service-impact-analysis}?</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root-cause-resource*    resource {root-cause-analysis}?</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perceived-severity      severity-with-clear</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alarm-text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alarm-text</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alarm-inventory-changed</a:t>
            </a:r>
          </a:p>
        </p:txBody>
      </p:sp>
      <p:sp>
        <p:nvSpPr>
          <p:cNvPr id="4" name="TextBox 3">
            <a:extLst>
              <a:ext uri="{FF2B5EF4-FFF2-40B4-BE49-F238E27FC236}">
                <a16:creationId xmlns:a16="http://schemas.microsoft.com/office/drawing/2014/main" id="{DD1169D6-3BE3-05A9-F87B-1E7B105B2747}"/>
              </a:ext>
            </a:extLst>
          </p:cNvPr>
          <p:cNvSpPr txBox="1"/>
          <p:nvPr/>
        </p:nvSpPr>
        <p:spPr>
          <a:xfrm>
            <a:off x="838199" y="1564372"/>
            <a:ext cx="5105400" cy="1538947"/>
          </a:xfrm>
          <a:prstGeom prst="rect">
            <a:avLst/>
          </a:prstGeom>
          <a:noFill/>
        </p:spPr>
        <p:txBody>
          <a:bodyPr wrap="square">
            <a:spAutoFit/>
          </a:bodyPr>
          <a:lstStyle/>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hardware-state-change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-enabled {hardware-state}?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name?          -&gt; /hardware/component/name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admin-state?   -&gt; /hardware/component/state/admin-state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alarm-state?   -&gt; /hardware/component/state/alarm-state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hardware-state-</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oper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-disabled {hardware-state}?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name?          -&gt; /hardware/component/name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admin-state?   -&gt; /hardware/component/state/admin-state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alarm-state?   -&gt; /hardware/component/state/alarm-state</a:t>
            </a:r>
            <a:endParaRPr lang="de-CH" sz="1000" dirty="0">
              <a:solidFill>
                <a:srgbClr val="FF0000"/>
              </a:solidFill>
              <a:highlight>
                <a:srgbClr val="00FFFF"/>
              </a:highlight>
              <a:latin typeface="Courier New" panose="02070309020205020404" pitchFamily="49" charset="0"/>
              <a:cs typeface="Courier New" panose="02070309020205020404" pitchFamily="49" charset="0"/>
            </a:endParaRPr>
          </a:p>
        </p:txBody>
      </p:sp>
      <p:sp>
        <p:nvSpPr>
          <p:cNvPr id="6" name="TextBox 5">
            <a:extLst>
              <a:ext uri="{FF2B5EF4-FFF2-40B4-BE49-F238E27FC236}">
                <a16:creationId xmlns:a16="http://schemas.microsoft.com/office/drawing/2014/main" id="{FC5EC453-0288-51D4-04FD-E4D5BDC1BE07}"/>
              </a:ext>
            </a:extLst>
          </p:cNvPr>
          <p:cNvSpPr txBox="1"/>
          <p:nvPr/>
        </p:nvSpPr>
        <p:spPr>
          <a:xfrm>
            <a:off x="5700822" y="1759232"/>
            <a:ext cx="5105400" cy="1275542"/>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openconfig</a:t>
            </a:r>
            <a:r>
              <a:rPr lang="en-US" sz="800" dirty="0">
                <a:effectLst/>
                <a:latin typeface="Courier New" panose="02070309020205020404" pitchFamily="49" charset="0"/>
                <a:ea typeface="Calibri" panose="020F0502020204030204" pitchFamily="34" charset="0"/>
                <a:cs typeface="Courier New" panose="02070309020205020404" pitchFamily="49" charset="0"/>
              </a:rPr>
              <a:t>-platform</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components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component* [name]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-&gt; ../config/name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config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oc-alarms:equipment-failure</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oc-alarms:equipment-mismatch</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de-CH" sz="1000" dirty="0">
              <a:highlight>
                <a:srgbClr val="00FFFF"/>
              </a:highlight>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602604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13AACA-DCA6-3827-1D03-4B2CE835A0C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54C601-096C-293A-65DF-F7655BE918CB}"/>
              </a:ext>
            </a:extLst>
          </p:cNvPr>
          <p:cNvSpPr>
            <a:spLocks noGrp="1"/>
          </p:cNvSpPr>
          <p:nvPr>
            <p:ph type="title"/>
          </p:nvPr>
        </p:nvSpPr>
        <p:spPr>
          <a:xfrm>
            <a:off x="838199" y="365125"/>
            <a:ext cx="11077575" cy="1325563"/>
          </a:xfrm>
        </p:spPr>
        <p:txBody>
          <a:bodyPr>
            <a:normAutofit/>
          </a:bodyPr>
          <a:lstStyle/>
          <a:p>
            <a:r>
              <a:rPr lang="en-US" sz="2800" b="1" dirty="0"/>
              <a:t>IEEE LLDP – ieee802-dot1ab-lldp.yang vs. </a:t>
            </a:r>
            <a:r>
              <a:rPr lang="en-US" sz="2800" b="1" dirty="0" err="1">
                <a:solidFill>
                  <a:srgbClr val="FF0000"/>
                </a:solidFill>
              </a:rPr>
              <a:t>openconfig-lldp</a:t>
            </a:r>
            <a:r>
              <a:rPr lang="en-US" sz="2800" b="1" dirty="0" err="1"/>
              <a:t>.yang</a:t>
            </a:r>
            <a:br>
              <a:rPr lang="de-CH" sz="2800" dirty="0"/>
            </a:br>
            <a:r>
              <a:rPr lang="en-US" sz="2100" dirty="0">
                <a:solidFill>
                  <a:schemeClr val="bg2">
                    <a:lumMod val="75000"/>
                  </a:schemeClr>
                </a:solidFill>
              </a:rPr>
              <a:t>YANG Data Model for LLDP Neighbor Discovery</a:t>
            </a:r>
          </a:p>
        </p:txBody>
      </p:sp>
      <p:sp>
        <p:nvSpPr>
          <p:cNvPr id="7" name="Slide Number Placeholder 1">
            <a:extLst>
              <a:ext uri="{FF2B5EF4-FFF2-40B4-BE49-F238E27FC236}">
                <a16:creationId xmlns:a16="http://schemas.microsoft.com/office/drawing/2014/main" id="{150FAB19-AF75-4D3C-C3E2-DA0C9F7B064A}"/>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41</a:t>
            </a:fld>
            <a:endParaRPr lang="en-US" sz="1400" dirty="0"/>
          </a:p>
        </p:txBody>
      </p:sp>
      <p:sp>
        <p:nvSpPr>
          <p:cNvPr id="5" name="TextBox 4">
            <a:extLst>
              <a:ext uri="{FF2B5EF4-FFF2-40B4-BE49-F238E27FC236}">
                <a16:creationId xmlns:a16="http://schemas.microsoft.com/office/drawing/2014/main" id="{2EA4D35B-65B7-82D8-7613-46150D3B8FEC}"/>
              </a:ext>
            </a:extLst>
          </p:cNvPr>
          <p:cNvSpPr txBox="1"/>
          <p:nvPr/>
        </p:nvSpPr>
        <p:spPr>
          <a:xfrm>
            <a:off x="838200" y="1572915"/>
            <a:ext cx="5543550" cy="3646191"/>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ieee802-dot1ab-lldp</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lldp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local-system-data</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system-capabilities-supported?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system-capabilities-enabled?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 [name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dest</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-mac-address]</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dest</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-mac-address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remote-systems-data* [time-mark remote-index]</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time-mark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yang:timeticks</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remote-index                     uint32</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remote-too-many-neighbors?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remote-changes?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chassis-id?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ieee:chassis-id-type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port-id-subtype?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ieee:port-id-subtype-type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ieee:port-id-type</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port-desc?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system-capabilities-supported?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system-capabilities-enabled?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lldp-types:system-capabilities-map</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p:txBody>
      </p:sp>
      <p:sp>
        <p:nvSpPr>
          <p:cNvPr id="8" name="TextBox 7">
            <a:extLst>
              <a:ext uri="{FF2B5EF4-FFF2-40B4-BE49-F238E27FC236}">
                <a16:creationId xmlns:a16="http://schemas.microsoft.com/office/drawing/2014/main" id="{0B493759-D5FC-4079-CA96-148CF82C7BFF}"/>
              </a:ext>
            </a:extLst>
          </p:cNvPr>
          <p:cNvSpPr txBox="1"/>
          <p:nvPr/>
        </p:nvSpPr>
        <p:spPr>
          <a:xfrm>
            <a:off x="6251467" y="1638894"/>
            <a:ext cx="5543550" cy="4568110"/>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openconfig-lldp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lldp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enabled?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hello-timer?                  uint64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suppress-</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tlv</a:t>
            </a:r>
            <a:r>
              <a:rPr lang="en-US" sz="800" dirty="0">
                <a:effectLst/>
                <a:latin typeface="Courier New" panose="02070309020205020404" pitchFamily="49" charset="0"/>
                <a:ea typeface="Calibri" panose="020F0502020204030204" pitchFamily="34" charset="0"/>
                <a:cs typeface="Courier New" panose="02070309020205020404" pitchFamily="49" charset="0"/>
              </a:rPr>
              <a:t>-advertisement*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chassis-id?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chassis-id-type?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oc-lldp-types:chassis-id-type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-&gt; ../config/name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oc-if:base-interface-ref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enabled?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 [id]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id              -&gt; ../state/id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system-name?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system-description?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chassis-id?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chassis-id-type?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oc-lldp-types:chassis-id-type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id?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age?                       uint64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last-update?               int64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ttl</a:t>
            </a:r>
            <a:r>
              <a:rPr lang="en-US" sz="800" dirty="0">
                <a:effectLst/>
                <a:latin typeface="Courier New" panose="02070309020205020404" pitchFamily="49" charset="0"/>
                <a:ea typeface="Calibri" panose="020F0502020204030204" pitchFamily="34" charset="0"/>
                <a:cs typeface="Courier New" panose="02070309020205020404" pitchFamily="49" charset="0"/>
              </a:rPr>
              <a:t>?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port-id?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port-id-type?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oc-lldp-types:port-id-type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port-description?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management-address?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management-address-type?   string</a:t>
            </a:r>
          </a:p>
          <a:p>
            <a:pPr marL="0" marR="0">
              <a:lnSpc>
                <a:spcPct val="107000"/>
              </a:lnSpc>
              <a:spcBef>
                <a:spcPts val="0"/>
              </a:spcBef>
              <a:spcAft>
                <a:spcPts val="0"/>
              </a:spcAft>
            </a:pP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10954375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6AFAB-614B-3943-7529-129A414C77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BD27CAF-EE6D-6125-9629-F5F1B9211DEA}"/>
              </a:ext>
            </a:extLst>
          </p:cNvPr>
          <p:cNvSpPr>
            <a:spLocks noGrp="1"/>
          </p:cNvSpPr>
          <p:nvPr>
            <p:ph type="title"/>
          </p:nvPr>
        </p:nvSpPr>
        <p:spPr>
          <a:xfrm>
            <a:off x="838199" y="365125"/>
            <a:ext cx="11077575" cy="1325563"/>
          </a:xfrm>
        </p:spPr>
        <p:txBody>
          <a:bodyPr>
            <a:normAutofit/>
          </a:bodyPr>
          <a:lstStyle/>
          <a:p>
            <a:r>
              <a:rPr lang="en-US" sz="2800" b="1" dirty="0"/>
              <a:t>IEEE dot1ax – ieee802-dot1ax.yang vs. </a:t>
            </a:r>
            <a:r>
              <a:rPr lang="en-US" sz="2800" b="1" dirty="0" err="1">
                <a:solidFill>
                  <a:srgbClr val="FF0000"/>
                </a:solidFill>
              </a:rPr>
              <a:t>openconfig-lacp</a:t>
            </a:r>
            <a:r>
              <a:rPr lang="en-US" sz="2800" b="1" dirty="0" err="1"/>
              <a:t>.yang</a:t>
            </a:r>
            <a:br>
              <a:rPr lang="de-CH" sz="2800" dirty="0"/>
            </a:br>
            <a:r>
              <a:rPr lang="en-US" sz="2100" dirty="0">
                <a:solidFill>
                  <a:schemeClr val="bg2">
                    <a:lumMod val="75000"/>
                  </a:schemeClr>
                </a:solidFill>
              </a:rPr>
              <a:t>YANG Data Model for LAG Interface Management</a:t>
            </a:r>
          </a:p>
        </p:txBody>
      </p:sp>
      <p:sp>
        <p:nvSpPr>
          <p:cNvPr id="7" name="Slide Number Placeholder 1">
            <a:extLst>
              <a:ext uri="{FF2B5EF4-FFF2-40B4-BE49-F238E27FC236}">
                <a16:creationId xmlns:a16="http://schemas.microsoft.com/office/drawing/2014/main" id="{1A7B5E0B-3396-75B8-75D8-202BD7C6BAF5}"/>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42</a:t>
            </a:fld>
            <a:endParaRPr lang="en-US" sz="1400" dirty="0"/>
          </a:p>
        </p:txBody>
      </p:sp>
      <p:sp>
        <p:nvSpPr>
          <p:cNvPr id="5" name="TextBox 4">
            <a:extLst>
              <a:ext uri="{FF2B5EF4-FFF2-40B4-BE49-F238E27FC236}">
                <a16:creationId xmlns:a16="http://schemas.microsoft.com/office/drawing/2014/main" id="{E37F3462-A19D-EAFB-6C29-751AFD80D2F1}"/>
              </a:ext>
            </a:extLst>
          </p:cNvPr>
          <p:cNvSpPr txBox="1"/>
          <p:nvPr/>
        </p:nvSpPr>
        <p:spPr>
          <a:xfrm>
            <a:off x="838200" y="1572915"/>
            <a:ext cx="5105400" cy="4041299"/>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ieee802-dot1ax</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lag-system</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aggregating-system*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         string</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system-priority?   uint32</a:t>
            </a: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aggregator</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name?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agg</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-system-name?             string</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admin-state?                 enumeration</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link-up-down-notification?   enumeration</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collector-max-delay?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aggregator-</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lacp</a:t>
            </a:r>
            <a:endPar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actor-admin-key?   int16</a:t>
            </a: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augment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if:interface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aggregation-port</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aggregation-port-</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lacp</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actor-system-priority?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actor-admin-key?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partner-admin-system-priority?   int16</a:t>
            </a: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partner-admin-system-id?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ieee:mac-address</a:t>
            </a:r>
            <a:endPar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partner-admin-key?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actor-port-priority?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partner-admin-port?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partner-admin-port-priority?     int16</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actor-admin-state?               bits</a:t>
            </a:r>
          </a:p>
          <a:p>
            <a:pPr marL="0" marR="0">
              <a:lnSpc>
                <a:spcPct val="107000"/>
              </a:lnSpc>
              <a:spcBef>
                <a:spcPts val="0"/>
              </a:spcBef>
              <a:spcAft>
                <a:spcPts val="0"/>
              </a:spcAft>
            </a:pP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rw</a:t>
            </a:r>
            <a:r>
              <a:rPr lang="en-US" sz="800" dirty="0">
                <a:solidFill>
                  <a:srgbClr val="FF0000"/>
                </a:solidFill>
                <a:effectLst/>
                <a:highlight>
                  <a:srgbClr val="00FF00"/>
                </a:highlight>
                <a:latin typeface="Courier New" panose="02070309020205020404" pitchFamily="49" charset="0"/>
                <a:ea typeface="Calibri" panose="020F0502020204030204" pitchFamily="34" charset="0"/>
                <a:cs typeface="Courier New" panose="02070309020205020404" pitchFamily="49" charset="0"/>
              </a:rPr>
              <a:t> partner-admin-state?             bits</a:t>
            </a:r>
          </a:p>
        </p:txBody>
      </p:sp>
      <p:sp>
        <p:nvSpPr>
          <p:cNvPr id="8" name="TextBox 7">
            <a:extLst>
              <a:ext uri="{FF2B5EF4-FFF2-40B4-BE49-F238E27FC236}">
                <a16:creationId xmlns:a16="http://schemas.microsoft.com/office/drawing/2014/main" id="{D50B75CC-DA78-69BA-50F6-81BFC43268F0}"/>
              </a:ext>
            </a:extLst>
          </p:cNvPr>
          <p:cNvSpPr txBox="1"/>
          <p:nvPr/>
        </p:nvSpPr>
        <p:spPr>
          <a:xfrm>
            <a:off x="5232991" y="1572915"/>
            <a:ext cx="5105400" cy="4173002"/>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openconfig-lacp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system-priority?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-&gt; ../config/name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oc-if:base-interface-ref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interval?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-period-type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-mode?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-activity-type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system-id-mac?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oc-yang:mac-address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system-priority?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members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member* [interface]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-&gt; ../state/interface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oc-if:base-interface-ref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activity?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-activity-type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timeout?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-timeout-type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synchronization?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lacp</a:t>
            </a:r>
            <a:r>
              <a:rPr lang="en-US" sz="800" dirty="0">
                <a:effectLst/>
                <a:latin typeface="Courier New" panose="02070309020205020404" pitchFamily="49" charset="0"/>
                <a:ea typeface="Calibri" panose="020F0502020204030204" pitchFamily="34" charset="0"/>
                <a:cs typeface="Courier New" panose="02070309020205020404" pitchFamily="49" charset="0"/>
              </a:rPr>
              <a:t>-synchronization-type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aggregatable</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collecting?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distributing?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oc-yang:mac-address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oper</a:t>
            </a:r>
            <a:r>
              <a:rPr lang="en-US" sz="800" dirty="0">
                <a:effectLst/>
                <a:latin typeface="Courier New" panose="02070309020205020404" pitchFamily="49" charset="0"/>
                <a:ea typeface="Calibri" panose="020F0502020204030204" pitchFamily="34" charset="0"/>
                <a:cs typeface="Courier New" panose="02070309020205020404" pitchFamily="49" charset="0"/>
              </a:rPr>
              <a:t>-key?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partner-id?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oc-yang:mac-address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partner-key?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port-num?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partner-port-num?   uint16</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last-change?        oc-types:timeticks64</a:t>
            </a:r>
          </a:p>
        </p:txBody>
      </p:sp>
    </p:spTree>
    <p:extLst>
      <p:ext uri="{BB962C8B-B14F-4D97-AF65-F5344CB8AC3E}">
        <p14:creationId xmlns:p14="http://schemas.microsoft.com/office/powerpoint/2010/main" val="136691128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78DC0-8791-FAB4-851A-55E4A2FCD1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E1DBEA-BA26-F083-C7D7-C01AC7ABA984}"/>
              </a:ext>
            </a:extLst>
          </p:cNvPr>
          <p:cNvSpPr>
            <a:spLocks noGrp="1"/>
          </p:cNvSpPr>
          <p:nvPr>
            <p:ph type="title"/>
          </p:nvPr>
        </p:nvSpPr>
        <p:spPr>
          <a:xfrm>
            <a:off x="838199" y="365125"/>
            <a:ext cx="11077575" cy="1325563"/>
          </a:xfrm>
        </p:spPr>
        <p:txBody>
          <a:bodyPr>
            <a:normAutofit/>
          </a:bodyPr>
          <a:lstStyle/>
          <a:p>
            <a:r>
              <a:rPr lang="en-US" sz="2800" b="1" dirty="0"/>
              <a:t>RFC 9127 – </a:t>
            </a:r>
            <a:r>
              <a:rPr lang="en-US" sz="2800" b="1" dirty="0" err="1"/>
              <a:t>ietf-bfd.yang</a:t>
            </a:r>
            <a:r>
              <a:rPr lang="en-US" sz="2800" b="1" dirty="0"/>
              <a:t> vs. </a:t>
            </a:r>
            <a:r>
              <a:rPr lang="en-US" sz="2800" b="1" dirty="0" err="1">
                <a:solidFill>
                  <a:srgbClr val="FF0000"/>
                </a:solidFill>
              </a:rPr>
              <a:t>openconfig-bfd</a:t>
            </a:r>
            <a:r>
              <a:rPr lang="en-US" sz="2800" b="1" dirty="0" err="1"/>
              <a:t>.yang</a:t>
            </a:r>
            <a:br>
              <a:rPr lang="de-CH" sz="2800" dirty="0"/>
            </a:br>
            <a:r>
              <a:rPr lang="en-US" sz="2100" dirty="0">
                <a:solidFill>
                  <a:schemeClr val="bg2">
                    <a:lumMod val="75000"/>
                  </a:schemeClr>
                </a:solidFill>
              </a:rPr>
              <a:t>YANG Data Model for Bidirectional Forwarding Detection</a:t>
            </a:r>
          </a:p>
        </p:txBody>
      </p:sp>
      <p:sp>
        <p:nvSpPr>
          <p:cNvPr id="7" name="Slide Number Placeholder 1">
            <a:extLst>
              <a:ext uri="{FF2B5EF4-FFF2-40B4-BE49-F238E27FC236}">
                <a16:creationId xmlns:a16="http://schemas.microsoft.com/office/drawing/2014/main" id="{3EDCCE04-9081-0395-0FB0-AC41736B0506}"/>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43</a:t>
            </a:fld>
            <a:endParaRPr lang="en-US" sz="1400" dirty="0"/>
          </a:p>
        </p:txBody>
      </p:sp>
      <p:sp>
        <p:nvSpPr>
          <p:cNvPr id="3" name="TextBox 2">
            <a:extLst>
              <a:ext uri="{FF2B5EF4-FFF2-40B4-BE49-F238E27FC236}">
                <a16:creationId xmlns:a16="http://schemas.microsoft.com/office/drawing/2014/main" id="{483C0CF2-E659-2990-BD36-85A81124E058}"/>
              </a:ext>
            </a:extLst>
          </p:cNvPr>
          <p:cNvSpPr txBox="1"/>
          <p:nvPr/>
        </p:nvSpPr>
        <p:spPr>
          <a:xfrm>
            <a:off x="838200" y="1572915"/>
            <a:ext cx="5105400" cy="4568110"/>
          </a:xfrm>
          <a:prstGeom prst="rect">
            <a:avLst/>
          </a:prstGeom>
          <a:noFill/>
        </p:spPr>
        <p:txBody>
          <a:bodyPr wrap="square">
            <a:spAutoFit/>
          </a:bodyPr>
          <a:lstStyle/>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Courier New" panose="02070309020205020404" pitchFamily="49" charset="0"/>
              </a:rPr>
              <a:t>BFD IP Single-Hop Hierarchy</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hlinkClick r:id="rId3"/>
              </a:rPr>
              <a:t>https://datatracker.ietf.org/doc/html/rfc9127#section-2.6</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singlehop</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local-</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remote-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new-state?                   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state-change-reason?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iana-bfd-types:diagnostic</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time-of-last-state-change?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dest-addr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source-</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addr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session-index?               uint32</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path-type?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echo-enabled?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boolean</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1200" dirty="0">
                <a:effectLst/>
                <a:latin typeface="Courier New" panose="02070309020205020404" pitchFamily="49" charset="0"/>
                <a:ea typeface="Calibri" panose="020F0502020204030204" pitchFamily="34" charset="0"/>
                <a:cs typeface="Courier New" panose="02070309020205020404" pitchFamily="49" charset="0"/>
              </a:rPr>
              <a:t>BFD-over-LAG Hierarchy</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hlinkClick r:id="rId4"/>
              </a:rPr>
              <a:t>https://datatracker.ietf.org/doc/html/rfc9127#section-2</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lag-notification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local-</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remote-</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discr</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discriminator</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new-state?                   state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state-change-reason?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iana-bfd-types:diagnostic</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time-of-last-state-change?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yang:date-and-time</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dest-addr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source-</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addr</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inet:ip-address</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session-index?               uint32</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path-type?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lag-name?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member-link?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p:txBody>
      </p:sp>
      <p:sp>
        <p:nvSpPr>
          <p:cNvPr id="4" name="TextBox 3">
            <a:extLst>
              <a:ext uri="{FF2B5EF4-FFF2-40B4-BE49-F238E27FC236}">
                <a16:creationId xmlns:a16="http://schemas.microsoft.com/office/drawing/2014/main" id="{D408CF74-9DA1-C8DD-F36F-E217E132BFF9}"/>
              </a:ext>
            </a:extLst>
          </p:cNvPr>
          <p:cNvSpPr txBox="1"/>
          <p:nvPr/>
        </p:nvSpPr>
        <p:spPr>
          <a:xfrm>
            <a:off x="5201093" y="1631841"/>
            <a:ext cx="5718545" cy="5094921"/>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openconfig</a:t>
            </a:r>
            <a:r>
              <a:rPr lang="en-US" sz="800" dirty="0">
                <a:effectLst/>
                <a:latin typeface="Courier New" panose="02070309020205020404" pitchFamily="49" charset="0"/>
                <a:ea typeface="Calibri" panose="020F0502020204030204" pitchFamily="34" charset="0"/>
                <a:cs typeface="Courier New" panose="02070309020205020404" pitchFamily="49" charset="0"/>
              </a:rPr>
              <a:t>-bfd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bfd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id                    -&gt; ../config/id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id?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enabled?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local-address?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oc-inet:ip-address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desired-minimum-</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tx</a:t>
            </a:r>
            <a:r>
              <a:rPr lang="en-US" sz="800" dirty="0">
                <a:effectLst/>
                <a:latin typeface="Courier New" panose="02070309020205020404" pitchFamily="49" charset="0"/>
                <a:ea typeface="Calibri" panose="020F0502020204030204" pitchFamily="34" charset="0"/>
                <a:cs typeface="Courier New" panose="02070309020205020404" pitchFamily="49" charset="0"/>
              </a:rPr>
              <a:t>-interval?   uint32</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required-minimum-receive?      uint32</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detection-multiplier?          uint8</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enable-per-member-link?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interface-ref</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-&gt;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/interface/name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subinterface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   -&gt;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/interface[</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oc-if:name</a:t>
            </a:r>
            <a:r>
              <a:rPr lang="en-US" sz="800" dirty="0">
                <a:effectLst/>
                <a:latin typeface="Courier New" panose="02070309020205020404" pitchFamily="49" charset="0"/>
                <a:ea typeface="Calibri" panose="020F0502020204030204" pitchFamily="34" charset="0"/>
                <a:cs typeface="Courier New" panose="02070309020205020404" pitchFamily="49" charset="0"/>
              </a:rPr>
              <a:t>=current()/../interface]/</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subinterfaces</a:t>
            </a:r>
            <a:r>
              <a:rPr lang="en-US" sz="800" dirty="0">
                <a:effectLst/>
                <a:latin typeface="Courier New" panose="02070309020205020404" pitchFamily="49" charset="0"/>
                <a:ea typeface="Calibri" panose="020F0502020204030204" pitchFamily="34" charset="0"/>
                <a:cs typeface="Courier New" panose="02070309020205020404" pitchFamily="49" charset="0"/>
              </a:rPr>
              <a:t>/</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subinterface</a:t>
            </a:r>
            <a:r>
              <a:rPr lang="en-US" sz="800" dirty="0">
                <a:effectLst/>
                <a:latin typeface="Courier New" panose="02070309020205020404" pitchFamily="49" charset="0"/>
                <a:ea typeface="Calibri" panose="020F0502020204030204" pitchFamily="34" charset="0"/>
                <a:cs typeface="Courier New" panose="02070309020205020404" pitchFamily="49" charset="0"/>
              </a:rPr>
              <a:t>/index</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peers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peer* [local-discriminator]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local-discriminator    -&gt; ../state/local-discriminator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local-address?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oc-inet:ip-address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remote-address?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oc-inet:ip-address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subscribed-protocols*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session-state?                      bfd-session-state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remote-session-state?               bfd-session-state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last-failure-time?                  oc-types:timeticks64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failure-transitions?                uint64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local-discriminator?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remote-discriminator?               string</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local-diagnostic-code?              bfd-diagnostic-code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remote-diagnostic-code?             bfd-diagnostic-code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remote-minimum-receive-interval?    uint32</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demand-mode-requested?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remote-authentication-enabled?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remote-control-plane-independent?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32772979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A42C13-A42C-1B06-BF91-AAB11ABA62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0A6F07-81D5-7E17-A998-FE4CF427D65F}"/>
              </a:ext>
            </a:extLst>
          </p:cNvPr>
          <p:cNvSpPr>
            <a:spLocks noGrp="1"/>
          </p:cNvSpPr>
          <p:nvPr>
            <p:ph type="title"/>
          </p:nvPr>
        </p:nvSpPr>
        <p:spPr>
          <a:xfrm>
            <a:off x="838199" y="365125"/>
            <a:ext cx="11077575" cy="1325563"/>
          </a:xfrm>
        </p:spPr>
        <p:txBody>
          <a:bodyPr>
            <a:normAutofit/>
          </a:bodyPr>
          <a:lstStyle/>
          <a:p>
            <a:r>
              <a:rPr lang="en-US" sz="2800" b="1" dirty="0"/>
              <a:t>RFC 9130 – </a:t>
            </a:r>
            <a:r>
              <a:rPr lang="en-US" sz="2800" b="1" dirty="0" err="1"/>
              <a:t>ietf-isis.yang</a:t>
            </a:r>
            <a:r>
              <a:rPr lang="en-US" sz="2800" b="1" dirty="0"/>
              <a:t> vs. </a:t>
            </a:r>
            <a:r>
              <a:rPr lang="en-US" sz="2800" b="1" dirty="0" err="1">
                <a:solidFill>
                  <a:srgbClr val="FF0000"/>
                </a:solidFill>
              </a:rPr>
              <a:t>openconfig-isis</a:t>
            </a:r>
            <a:r>
              <a:rPr lang="en-US" sz="2800" b="1" dirty="0" err="1"/>
              <a:t>.yang</a:t>
            </a:r>
            <a:br>
              <a:rPr lang="de-CH" sz="2800" dirty="0"/>
            </a:br>
            <a:r>
              <a:rPr lang="en-US" sz="2100" dirty="0">
                <a:solidFill>
                  <a:schemeClr val="bg2">
                    <a:lumMod val="75000"/>
                  </a:schemeClr>
                </a:solidFill>
              </a:rPr>
              <a:t>YANG Data Model for the IS-IS Protocol</a:t>
            </a:r>
          </a:p>
        </p:txBody>
      </p:sp>
      <p:sp>
        <p:nvSpPr>
          <p:cNvPr id="7" name="Slide Number Placeholder 1">
            <a:extLst>
              <a:ext uri="{FF2B5EF4-FFF2-40B4-BE49-F238E27FC236}">
                <a16:creationId xmlns:a16="http://schemas.microsoft.com/office/drawing/2014/main" id="{41EC6F18-C8EB-FA7D-46F2-98D7CBCB38D2}"/>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44</a:t>
            </a:fld>
            <a:endParaRPr lang="en-US" sz="1400" dirty="0"/>
          </a:p>
        </p:txBody>
      </p:sp>
      <p:sp>
        <p:nvSpPr>
          <p:cNvPr id="3" name="TextBox 2">
            <a:extLst>
              <a:ext uri="{FF2B5EF4-FFF2-40B4-BE49-F238E27FC236}">
                <a16:creationId xmlns:a16="http://schemas.microsoft.com/office/drawing/2014/main" id="{B0759A47-462C-1C7D-4256-4504C02F0FD9}"/>
              </a:ext>
            </a:extLst>
          </p:cNvPr>
          <p:cNvSpPr txBox="1"/>
          <p:nvPr/>
        </p:nvSpPr>
        <p:spPr>
          <a:xfrm>
            <a:off x="838200" y="1572915"/>
            <a:ext cx="5105400" cy="3909596"/>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notifications: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database-overload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overload?                enumeration</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if-state-change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interface-name?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extended-circuit-id?     extended-circuit-id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                   if-state-type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 adjacency-state-change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routing-protocol-name?   -&gt;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rt:routing</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control-plane-protocols/</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                                 control-plane-protocol/name</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isis</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interface-name?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if:interface-ref</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interface-level?         level</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extended-circuit-id?     extended-circuit-id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neighbor?                string</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neighbor-system-id?      system-id</a:t>
            </a:r>
          </a:p>
          <a:p>
            <a:pPr marL="0" marR="0">
              <a:lnSpc>
                <a:spcPct val="107000"/>
              </a:lnSpc>
              <a:spcBef>
                <a:spcPts val="0"/>
              </a:spcBef>
              <a:spcAft>
                <a:spcPts val="0"/>
              </a:spcAft>
            </a:pP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state?                   adj-state-type</a:t>
            </a:r>
          </a:p>
          <a:p>
            <a:pPr marL="0" marR="0">
              <a:lnSpc>
                <a:spcPct val="107000"/>
              </a:lnSpc>
              <a:spcBef>
                <a:spcPts val="0"/>
              </a:spcBef>
              <a:spcAft>
                <a:spcPts val="0"/>
              </a:spcAft>
            </a:pP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  +--</a:t>
            </a:r>
            <a:r>
              <a:rPr lang="en-US" sz="800" dirty="0" err="1">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ro</a:t>
            </a:r>
            <a:r>
              <a:rPr lang="en-US" sz="800" dirty="0">
                <a:solidFill>
                  <a:srgbClr val="FF0000"/>
                </a:solidFill>
                <a:effectLst/>
                <a:highlight>
                  <a:srgbClr val="00FFFF"/>
                </a:highlight>
                <a:latin typeface="Courier New" panose="02070309020205020404" pitchFamily="49" charset="0"/>
                <a:ea typeface="Calibri" panose="020F0502020204030204" pitchFamily="34" charset="0"/>
                <a:cs typeface="Courier New" panose="02070309020205020404" pitchFamily="49" charset="0"/>
              </a:rPr>
              <a:t> reason?                  string</a:t>
            </a:r>
          </a:p>
        </p:txBody>
      </p:sp>
      <p:sp>
        <p:nvSpPr>
          <p:cNvPr id="4" name="TextBox 3">
            <a:extLst>
              <a:ext uri="{FF2B5EF4-FFF2-40B4-BE49-F238E27FC236}">
                <a16:creationId xmlns:a16="http://schemas.microsoft.com/office/drawing/2014/main" id="{F28BF2EF-3B2C-69F5-3EA1-659F30FDEF3F}"/>
              </a:ext>
            </a:extLst>
          </p:cNvPr>
          <p:cNvSpPr txBox="1"/>
          <p:nvPr/>
        </p:nvSpPr>
        <p:spPr>
          <a:xfrm>
            <a:off x="4914013" y="1622808"/>
            <a:ext cx="7515447" cy="4963218"/>
          </a:xfrm>
          <a:prstGeom prst="rect">
            <a:avLst/>
          </a:prstGeom>
          <a:noFill/>
        </p:spPr>
        <p:txBody>
          <a:bodyPr wrap="square">
            <a:spAutoFit/>
          </a:bodyPr>
          <a:lstStyle/>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module: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openconfig</a:t>
            </a:r>
            <a:r>
              <a:rPr lang="en-US" sz="800" dirty="0">
                <a:effectLst/>
                <a:latin typeface="Courier New" panose="02070309020205020404" pitchFamily="49" charset="0"/>
                <a:ea typeface="Calibri" panose="020F0502020204030204" pitchFamily="34" charset="0"/>
                <a:cs typeface="Courier New" panose="02070309020205020404" pitchFamily="49" charset="0"/>
              </a:rPr>
              <a:t>-network-instance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network-instances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network-instance* [name]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name                       -&gt; ../config/name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protocols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protocol* [identifier name]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isis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global</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 [interface-id]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interface-id        -&gt; ../config/interface-id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levels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level* [level-number]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rw</a:t>
            </a:r>
            <a:r>
              <a:rPr lang="en-US" sz="800" dirty="0">
                <a:effectLst/>
                <a:latin typeface="Courier New" panose="02070309020205020404" pitchFamily="49" charset="0"/>
                <a:ea typeface="Calibri" panose="020F0502020204030204" pitchFamily="34" charset="0"/>
                <a:cs typeface="Courier New" panose="02070309020205020404" pitchFamily="49" charset="0"/>
              </a:rPr>
              <a:t> level-number            -&gt; ../config/level-number</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adjacencies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adjacency* [system-id]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system-id    -&gt; ../state/system-id</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state</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system-id?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oc-isis-types:system-id</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neighbor-ipv4-address?          oc-inet:ipv4-address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neighbor-ipv6-address?          oc-inet:ipv6-address</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snpa</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oc-isis-types:snpa</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local-extended-circuit-id?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oc-isis-types:extended-circuit-id</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neighbor-extended-circuit-id?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oc-isis-types:extended-circuit-id</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priority?                       uint8</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dis-system-id?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oc-isis-types:system-id</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neighbor-circuit-type?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oc-isis-types:level-type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adjacency-type?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oc-isis-types:level-type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adjacency-state?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oc-isis-types:isis-interface-adj-state</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up-timestamp?                   oc-types:timeticks64</a:t>
            </a: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multi-topology?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topology*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identityref</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restart-support?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restart-suppress?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restart-status?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boolean</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area-address*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oc-isis-types:area-address</a:t>
            </a:r>
            <a:endParaRPr lang="en-US" sz="800" dirty="0">
              <a:effectLst/>
              <a:latin typeface="Courier New" panose="02070309020205020404" pitchFamily="49" charset="0"/>
              <a:ea typeface="Calibri" panose="020F0502020204030204" pitchFamily="34" charset="0"/>
              <a:cs typeface="Courier New" panose="02070309020205020404" pitchFamily="49" charset="0"/>
            </a:endParaRPr>
          </a:p>
          <a:p>
            <a:pPr marL="0" marR="0">
              <a:lnSpc>
                <a:spcPct val="107000"/>
              </a:lnSpc>
              <a:spcBef>
                <a:spcPts val="0"/>
              </a:spcBef>
              <a:spcAft>
                <a:spcPts val="0"/>
              </a:spcAft>
            </a:pPr>
            <a:r>
              <a:rPr lang="en-US" sz="800" dirty="0">
                <a:effectLst/>
                <a:latin typeface="Courier New" panose="02070309020205020404" pitchFamily="49" charset="0"/>
                <a:ea typeface="Calibri" panose="020F0502020204030204" pitchFamily="34" charset="0"/>
                <a:cs typeface="Courier New" panose="02070309020205020404" pitchFamily="49" charset="0"/>
              </a:rPr>
              <a:t>              |        |     |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ro</a:t>
            </a:r>
            <a:r>
              <a:rPr lang="en-US" sz="800" dirty="0">
                <a:effectLst/>
                <a:latin typeface="Courier New" panose="02070309020205020404" pitchFamily="49" charset="0"/>
                <a:ea typeface="Calibri" panose="020F0502020204030204" pitchFamily="34" charset="0"/>
                <a:cs typeface="Courier New" panose="02070309020205020404" pitchFamily="49" charset="0"/>
              </a:rPr>
              <a:t> </a:t>
            </a:r>
            <a:r>
              <a:rPr lang="en-US" sz="800" dirty="0" err="1">
                <a:effectLst/>
                <a:latin typeface="Courier New" panose="02070309020205020404" pitchFamily="49" charset="0"/>
                <a:ea typeface="Calibri" panose="020F0502020204030204" pitchFamily="34" charset="0"/>
                <a:cs typeface="Courier New" panose="02070309020205020404" pitchFamily="49" charset="0"/>
              </a:rPr>
              <a:t>nlpid</a:t>
            </a:r>
            <a:r>
              <a:rPr lang="en-US" sz="800" dirty="0">
                <a:effectLst/>
                <a:latin typeface="Courier New" panose="02070309020205020404" pitchFamily="49" charset="0"/>
                <a:ea typeface="Calibri" panose="020F0502020204030204" pitchFamily="34" charset="0"/>
                <a:cs typeface="Courier New" panose="02070309020205020404" pitchFamily="49" charset="0"/>
              </a:rPr>
              <a:t>*                          enumeration</a:t>
            </a:r>
            <a:endParaRPr lang="en-US" sz="800" dirty="0">
              <a:effectLst/>
              <a:highlight>
                <a:srgbClr val="00FFFF"/>
              </a:highlight>
              <a:latin typeface="Courier New" panose="02070309020205020404" pitchFamily="49" charset="0"/>
              <a:ea typeface="Calibri" panose="020F0502020204030204" pitchFamily="34" charset="0"/>
              <a:cs typeface="Courier New" panose="02070309020205020404" pitchFamily="49" charset="0"/>
            </a:endParaRPr>
          </a:p>
        </p:txBody>
      </p:sp>
    </p:spTree>
    <p:extLst>
      <p:ext uri="{BB962C8B-B14F-4D97-AF65-F5344CB8AC3E}">
        <p14:creationId xmlns:p14="http://schemas.microsoft.com/office/powerpoint/2010/main" val="1507539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5</a:t>
            </a:fld>
            <a:endParaRPr lang="en-US" sz="1400" dirty="0"/>
          </a:p>
        </p:txBody>
      </p:sp>
      <p:sp>
        <p:nvSpPr>
          <p:cNvPr id="18" name="TextBox 17">
            <a:extLst>
              <a:ext uri="{FF2B5EF4-FFF2-40B4-BE49-F238E27FC236}">
                <a16:creationId xmlns:a16="http://schemas.microsoft.com/office/drawing/2014/main" id="{B283EDB4-CFDF-D6B9-8AF9-9CFA563360E3}"/>
              </a:ext>
            </a:extLst>
          </p:cNvPr>
          <p:cNvSpPr txBox="1"/>
          <p:nvPr/>
        </p:nvSpPr>
        <p:spPr>
          <a:xfrm>
            <a:off x="983239" y="1871856"/>
            <a:ext cx="4924266" cy="4154984"/>
          </a:xfrm>
          <a:prstGeom prst="rect">
            <a:avLst/>
          </a:prstGeom>
          <a:noFill/>
        </p:spPr>
        <p:txBody>
          <a:bodyPr wrap="square">
            <a:spAutoFit/>
          </a:bodyPr>
          <a:lstStyle/>
          <a:p>
            <a:pPr algn="ctr"/>
            <a:r>
              <a:rPr lang="en-US" sz="2400" b="1" dirty="0">
                <a:latin typeface="+mj-lt"/>
              </a:rPr>
              <a:t>« </a:t>
            </a:r>
            <a:r>
              <a:rPr lang="en-US" sz="2400" dirty="0">
                <a:latin typeface="+mj-lt"/>
              </a:rPr>
              <a:t>Imagine that your entire life as network engineer you have logged into routers to perform show commands to get a glimpse into the current state of your networks. </a:t>
            </a:r>
            <a:r>
              <a:rPr lang="en-US" sz="2400" b="1" dirty="0">
                <a:latin typeface="+mj-lt"/>
              </a:rPr>
              <a:t>»</a:t>
            </a:r>
          </a:p>
          <a:p>
            <a:pPr algn="ctr"/>
            <a:endParaRPr lang="en-US" sz="2400" b="1" dirty="0">
              <a:latin typeface="+mj-lt"/>
            </a:endParaRPr>
          </a:p>
          <a:p>
            <a:pPr algn="ctr"/>
            <a:r>
              <a:rPr lang="en-US" sz="2400" b="1" dirty="0">
                <a:latin typeface="+mj-lt"/>
              </a:rPr>
              <a:t>« </a:t>
            </a:r>
            <a:r>
              <a:rPr lang="en-US" sz="2400" dirty="0">
                <a:latin typeface="+mj-lt"/>
              </a:rPr>
              <a:t>Suddenly you see your colleague on the right querying the </a:t>
            </a:r>
            <a:r>
              <a:rPr lang="en-US" sz="2400" b="1" dirty="0">
                <a:solidFill>
                  <a:srgbClr val="FF0000"/>
                </a:solidFill>
                <a:latin typeface="+mj-lt"/>
              </a:rPr>
              <a:t>current network state in seconds directly from a real-time data stream. </a:t>
            </a:r>
            <a:r>
              <a:rPr lang="en-US" sz="2400" dirty="0">
                <a:latin typeface="+mj-lt"/>
              </a:rPr>
              <a:t>No access to routers needed. No databases needed. </a:t>
            </a:r>
            <a:r>
              <a:rPr lang="en-US" sz="2400" b="1" dirty="0">
                <a:latin typeface="+mj-lt"/>
              </a:rPr>
              <a:t>»</a:t>
            </a: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10515600" cy="1325563"/>
          </a:xfrm>
        </p:spPr>
        <p:txBody>
          <a:bodyPr>
            <a:normAutofit/>
          </a:bodyPr>
          <a:lstStyle/>
          <a:p>
            <a:r>
              <a:rPr lang="en-US" sz="2800" b="1" dirty="0"/>
              <a:t>We have a dream</a:t>
            </a:r>
            <a:br>
              <a:rPr lang="en-US" sz="3600" dirty="0"/>
            </a:br>
            <a:r>
              <a:rPr lang="en-US" sz="2700" dirty="0">
                <a:solidFill>
                  <a:schemeClr val="bg2">
                    <a:lumMod val="75000"/>
                  </a:schemeClr>
                </a:solidFill>
              </a:rPr>
              <a:t>Digital Twin at your fingertips</a:t>
            </a:r>
          </a:p>
        </p:txBody>
      </p:sp>
      <p:pic>
        <p:nvPicPr>
          <p:cNvPr id="2" name="Picture 1" descr="People in a control room&#10;&#10;AI-generated content may be incorrect.">
            <a:extLst>
              <a:ext uri="{FF2B5EF4-FFF2-40B4-BE49-F238E27FC236}">
                <a16:creationId xmlns:a16="http://schemas.microsoft.com/office/drawing/2014/main" id="{91ECD187-3439-6888-222A-ACB860FBC9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7404" y="1871856"/>
            <a:ext cx="5434263" cy="3056773"/>
          </a:xfrm>
          <a:prstGeom prst="rect">
            <a:avLst/>
          </a:prstGeom>
        </p:spPr>
      </p:pic>
      <p:sp>
        <p:nvSpPr>
          <p:cNvPr id="3" name="TextBox 2">
            <a:extLst>
              <a:ext uri="{FF2B5EF4-FFF2-40B4-BE49-F238E27FC236}">
                <a16:creationId xmlns:a16="http://schemas.microsoft.com/office/drawing/2014/main" id="{9BBBB440-2F06-8C9A-AA8A-BA9481746642}"/>
              </a:ext>
            </a:extLst>
          </p:cNvPr>
          <p:cNvSpPr txBox="1"/>
          <p:nvPr/>
        </p:nvSpPr>
        <p:spPr>
          <a:xfrm>
            <a:off x="6298170" y="5019793"/>
            <a:ext cx="5523497" cy="646331"/>
          </a:xfrm>
          <a:prstGeom prst="rect">
            <a:avLst/>
          </a:prstGeom>
          <a:noFill/>
        </p:spPr>
        <p:txBody>
          <a:bodyPr wrap="square">
            <a:spAutoFit/>
          </a:bodyPr>
          <a:lstStyle/>
          <a:p>
            <a:r>
              <a:rPr lang="en-US" i="1" dirty="0"/>
              <a:t>"NASA Mission Control Digital Twin in the 60s,</a:t>
            </a:r>
            <a:br>
              <a:rPr lang="en-US" i="1" dirty="0"/>
            </a:br>
            <a:r>
              <a:rPr lang="en-US" i="1" dirty="0"/>
              <a:t>Digital Twin is not Rocket Science"</a:t>
            </a:r>
          </a:p>
        </p:txBody>
      </p:sp>
    </p:spTree>
    <p:extLst>
      <p:ext uri="{BB962C8B-B14F-4D97-AF65-F5344CB8AC3E}">
        <p14:creationId xmlns:p14="http://schemas.microsoft.com/office/powerpoint/2010/main" val="1230411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800" b="1" dirty="0"/>
              <a:t>Terminology (1)</a:t>
            </a:r>
            <a:br>
              <a:rPr lang="en-GB" sz="3600" dirty="0"/>
            </a:br>
            <a:r>
              <a:rPr lang="en-US" sz="2700" dirty="0">
                <a:solidFill>
                  <a:schemeClr val="bg2">
                    <a:lumMod val="75000"/>
                  </a:schemeClr>
                </a:solidFill>
              </a:rPr>
              <a:t>Message Broker</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838199" y="1690688"/>
            <a:ext cx="6344851" cy="4486275"/>
          </a:xfrm>
        </p:spPr>
        <p:txBody>
          <a:bodyPr>
            <a:noAutofit/>
          </a:bodyPr>
          <a:lstStyle/>
          <a:p>
            <a:pPr>
              <a:spcBef>
                <a:spcPts val="600"/>
              </a:spcBef>
            </a:pPr>
            <a:r>
              <a:rPr lang="en-US" sz="2100" b="1" dirty="0">
                <a:solidFill>
                  <a:srgbClr val="FF0000"/>
                </a:solidFill>
              </a:rPr>
              <a:t>Subject: </a:t>
            </a:r>
            <a:r>
              <a:rPr lang="en-US" sz="2100" dirty="0"/>
              <a:t>A named communication channel where a schema registry assigned schema id is associated.</a:t>
            </a:r>
          </a:p>
          <a:p>
            <a:pPr>
              <a:spcBef>
                <a:spcPts val="600"/>
              </a:spcBef>
            </a:pPr>
            <a:r>
              <a:rPr lang="en-US" sz="2100" b="1" dirty="0">
                <a:solidFill>
                  <a:srgbClr val="FF0000"/>
                </a:solidFill>
              </a:rPr>
              <a:t>Topic: </a:t>
            </a:r>
            <a:r>
              <a:rPr lang="en-US" sz="2100" dirty="0"/>
              <a:t>A communication channel for publishing and subscribing messages between producer and consumer with one or more subjects.</a:t>
            </a:r>
          </a:p>
          <a:p>
            <a:pPr>
              <a:spcBef>
                <a:spcPts val="600"/>
              </a:spcBef>
            </a:pPr>
            <a:r>
              <a:rPr lang="en-US" sz="2100" b="1" dirty="0">
                <a:solidFill>
                  <a:srgbClr val="FF0000"/>
                </a:solidFill>
              </a:rPr>
              <a:t>Topic Compaction: </a:t>
            </a:r>
            <a:r>
              <a:rPr lang="en-US" sz="2100" dirty="0"/>
              <a:t>The act of compressing messages in a topic to the latest state. </a:t>
            </a:r>
          </a:p>
          <a:p>
            <a:pPr>
              <a:spcBef>
                <a:spcPts val="600"/>
              </a:spcBef>
            </a:pPr>
            <a:r>
              <a:rPr lang="en-US" sz="2100" b="1" dirty="0">
                <a:solidFill>
                  <a:srgbClr val="FF0000"/>
                </a:solidFill>
              </a:rPr>
              <a:t>Partition: </a:t>
            </a:r>
            <a:r>
              <a:rPr lang="en-US" sz="2100" dirty="0"/>
              <a:t>Messages in a topic are spread over hash buckets where a hash bucket refers to a partition.</a:t>
            </a:r>
          </a:p>
          <a:p>
            <a:pPr>
              <a:spcBef>
                <a:spcPts val="600"/>
              </a:spcBef>
            </a:pPr>
            <a:r>
              <a:rPr lang="en-US" sz="2100" b="1" dirty="0">
                <a:solidFill>
                  <a:srgbClr val="FF0000"/>
                </a:solidFill>
              </a:rPr>
              <a:t>Message: </a:t>
            </a:r>
            <a:r>
              <a:rPr lang="en-US" sz="2100" dirty="0"/>
              <a:t>A piece of structured data sent between data processing components to facilitate communication in a distributed system</a:t>
            </a:r>
          </a:p>
          <a:p>
            <a:pPr>
              <a:spcBef>
                <a:spcPts val="600"/>
              </a:spcBef>
            </a:pPr>
            <a:r>
              <a:rPr lang="en-US" sz="2100" b="1" dirty="0">
                <a:solidFill>
                  <a:srgbClr val="FF0000"/>
                </a:solidFill>
              </a:rPr>
              <a:t>Message Key: </a:t>
            </a:r>
            <a:r>
              <a:rPr lang="en-US" sz="2100" dirty="0"/>
              <a:t>Metadata associated with a message to facilitate deterministic hash bucketing.</a:t>
            </a:r>
          </a:p>
          <a:p>
            <a:pPr>
              <a:spcBef>
                <a:spcPts val="600"/>
              </a:spcBef>
            </a:pPr>
            <a:r>
              <a:rPr lang="en-US" sz="2100" b="1" dirty="0">
                <a:solidFill>
                  <a:srgbClr val="FF0000"/>
                </a:solidFill>
              </a:rPr>
              <a:t>Segment: </a:t>
            </a:r>
            <a:r>
              <a:rPr lang="en-US" sz="2100" dirty="0"/>
              <a:t>A physical file containing multiple messages.</a:t>
            </a:r>
            <a:endParaRPr lang="en-US" sz="2100" b="1" dirty="0">
              <a:solidFill>
                <a:srgbClr val="FF0000"/>
              </a:solidFill>
            </a:endParaRPr>
          </a:p>
        </p:txBody>
      </p:sp>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6</a:t>
            </a:fld>
            <a:endParaRPr lang="de-CH" sz="1400" dirty="0"/>
          </a:p>
        </p:txBody>
      </p:sp>
      <p:pic>
        <p:nvPicPr>
          <p:cNvPr id="5" name="Picture 4">
            <a:extLst>
              <a:ext uri="{FF2B5EF4-FFF2-40B4-BE49-F238E27FC236}">
                <a16:creationId xmlns:a16="http://schemas.microsoft.com/office/drawing/2014/main" id="{8DACCEA3-960D-FE3E-0C50-961771122014}"/>
              </a:ext>
            </a:extLst>
          </p:cNvPr>
          <p:cNvPicPr>
            <a:picLocks noChangeAspect="1"/>
          </p:cNvPicPr>
          <p:nvPr/>
        </p:nvPicPr>
        <p:blipFill>
          <a:blip r:embed="rId2"/>
          <a:stretch>
            <a:fillRect/>
          </a:stretch>
        </p:blipFill>
        <p:spPr>
          <a:xfrm>
            <a:off x="7621877" y="818178"/>
            <a:ext cx="3966015" cy="5221644"/>
          </a:xfrm>
          <a:prstGeom prst="rect">
            <a:avLst/>
          </a:prstGeom>
        </p:spPr>
      </p:pic>
      <p:sp>
        <p:nvSpPr>
          <p:cNvPr id="8" name="TextBox 7">
            <a:extLst>
              <a:ext uri="{FF2B5EF4-FFF2-40B4-BE49-F238E27FC236}">
                <a16:creationId xmlns:a16="http://schemas.microsoft.com/office/drawing/2014/main" id="{596F5A4F-04E0-A9CD-A444-BDECEE48C3E7}"/>
              </a:ext>
            </a:extLst>
          </p:cNvPr>
          <p:cNvSpPr txBox="1"/>
          <p:nvPr/>
        </p:nvSpPr>
        <p:spPr>
          <a:xfrm>
            <a:off x="7417142" y="6176963"/>
            <a:ext cx="4170750" cy="523220"/>
          </a:xfrm>
          <a:prstGeom prst="rect">
            <a:avLst/>
          </a:prstGeom>
          <a:noFill/>
        </p:spPr>
        <p:txBody>
          <a:bodyPr wrap="square">
            <a:spAutoFit/>
          </a:bodyPr>
          <a:lstStyle/>
          <a:p>
            <a:pPr algn="r"/>
            <a:r>
              <a:rPr lang="de-CH" sz="1400" dirty="0">
                <a:hlinkClick r:id="rId3"/>
              </a:rPr>
              <a:t>https://www.confluent.io/thank-you/resources/ebook/kafka-the-definitive-guide/</a:t>
            </a:r>
            <a:endParaRPr lang="de-CH" sz="1400" dirty="0"/>
          </a:p>
        </p:txBody>
      </p:sp>
    </p:spTree>
    <p:extLst>
      <p:ext uri="{BB962C8B-B14F-4D97-AF65-F5344CB8AC3E}">
        <p14:creationId xmlns:p14="http://schemas.microsoft.com/office/powerpoint/2010/main" val="4131484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F98CAD-D79D-BB74-42C1-B083B671F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353FAA-6F22-376E-1A22-2CC12FA1E9BD}"/>
              </a:ext>
            </a:extLst>
          </p:cNvPr>
          <p:cNvSpPr>
            <a:spLocks noGrp="1"/>
          </p:cNvSpPr>
          <p:nvPr>
            <p:ph type="title"/>
          </p:nvPr>
        </p:nvSpPr>
        <p:spPr/>
        <p:txBody>
          <a:bodyPr>
            <a:normAutofit/>
          </a:bodyPr>
          <a:lstStyle/>
          <a:p>
            <a:r>
              <a:rPr lang="en-US" sz="2800" b="1" dirty="0"/>
              <a:t>Terminology (2)</a:t>
            </a:r>
            <a:br>
              <a:rPr lang="en-US" sz="3600" dirty="0"/>
            </a:br>
            <a:r>
              <a:rPr lang="en-US" sz="2700" dirty="0">
                <a:solidFill>
                  <a:schemeClr val="bg2">
                    <a:lumMod val="75000"/>
                  </a:schemeClr>
                </a:solidFill>
              </a:rPr>
              <a:t>YANG Data Taxonomy and Index</a:t>
            </a:r>
          </a:p>
        </p:txBody>
      </p:sp>
      <p:sp>
        <p:nvSpPr>
          <p:cNvPr id="3" name="Content Placeholder 2">
            <a:extLst>
              <a:ext uri="{FF2B5EF4-FFF2-40B4-BE49-F238E27FC236}">
                <a16:creationId xmlns:a16="http://schemas.microsoft.com/office/drawing/2014/main" id="{49011665-59C1-3325-3606-F2E7AA460943}"/>
              </a:ext>
            </a:extLst>
          </p:cNvPr>
          <p:cNvSpPr>
            <a:spLocks noGrp="1"/>
          </p:cNvSpPr>
          <p:nvPr>
            <p:ph idx="1"/>
          </p:nvPr>
        </p:nvSpPr>
        <p:spPr>
          <a:xfrm>
            <a:off x="838200" y="1690688"/>
            <a:ext cx="5743074" cy="4486275"/>
          </a:xfrm>
        </p:spPr>
        <p:txBody>
          <a:bodyPr>
            <a:noAutofit/>
          </a:bodyPr>
          <a:lstStyle/>
          <a:p>
            <a:pPr>
              <a:spcBef>
                <a:spcPts val="600"/>
              </a:spcBef>
            </a:pPr>
            <a:r>
              <a:rPr lang="en-US" sz="2100" b="1" dirty="0">
                <a:solidFill>
                  <a:srgbClr val="FF0000"/>
                </a:solidFill>
              </a:rPr>
              <a:t>Dimensional Data: </a:t>
            </a:r>
            <a:r>
              <a:rPr lang="en-US" sz="2100" dirty="0"/>
              <a:t>Structured information in a data store [</a:t>
            </a:r>
            <a:r>
              <a:rPr lang="en-US" sz="2100" dirty="0">
                <a:hlinkClick r:id="rId2"/>
              </a:rPr>
              <a:t>Ralph Kimball</a:t>
            </a:r>
            <a:r>
              <a:rPr lang="en-US" sz="2100" dirty="0"/>
              <a:t>]. Example: YANG with data taxonomy.</a:t>
            </a:r>
          </a:p>
          <a:p>
            <a:pPr>
              <a:spcBef>
                <a:spcPts val="600"/>
              </a:spcBef>
            </a:pPr>
            <a:r>
              <a:rPr lang="en-US" sz="2100" b="1" dirty="0">
                <a:solidFill>
                  <a:srgbClr val="FF0000"/>
                </a:solidFill>
              </a:rPr>
              <a:t>Data Taxonomy: </a:t>
            </a:r>
            <a:r>
              <a:rPr lang="en-US" sz="2100" dirty="0"/>
              <a:t>Is a hierarchical system for classifying and organizing data into categories and subcategories</a:t>
            </a:r>
          </a:p>
          <a:p>
            <a:pPr lvl="0" fontAlgn="base">
              <a:spcBef>
                <a:spcPts val="600"/>
              </a:spcBef>
              <a:spcAft>
                <a:spcPct val="0"/>
              </a:spcAft>
            </a:pPr>
            <a:r>
              <a:rPr lang="en-US" sz="2100" b="1" dirty="0">
                <a:solidFill>
                  <a:srgbClr val="FF0000"/>
                </a:solidFill>
              </a:rPr>
              <a:t>YANG Schema Tree: </a:t>
            </a:r>
            <a:r>
              <a:rPr lang="en-US" altLang="de-DE" sz="2100" dirty="0"/>
              <a:t>The definition hierarchy specified within a module.</a:t>
            </a:r>
          </a:p>
          <a:p>
            <a:pPr>
              <a:spcBef>
                <a:spcPts val="600"/>
              </a:spcBef>
            </a:pPr>
            <a:r>
              <a:rPr lang="en-US" altLang="de-DE" sz="2100" b="1" dirty="0">
                <a:solidFill>
                  <a:srgbClr val="FF0000"/>
                </a:solidFill>
              </a:rPr>
              <a:t>YANG Schema Node: </a:t>
            </a:r>
            <a:r>
              <a:rPr lang="en-US" altLang="de-DE" sz="2100" dirty="0"/>
              <a:t>A node in the schema tree.</a:t>
            </a:r>
          </a:p>
          <a:p>
            <a:pPr>
              <a:spcBef>
                <a:spcPts val="600"/>
              </a:spcBef>
            </a:pPr>
            <a:r>
              <a:rPr lang="en-US" sz="2100" b="1" dirty="0">
                <a:solidFill>
                  <a:srgbClr val="FF0000"/>
                </a:solidFill>
              </a:rPr>
              <a:t>YANG Item Identifiers: </a:t>
            </a:r>
            <a:r>
              <a:rPr lang="en-US" sz="2100" dirty="0">
                <a:solidFill>
                  <a:srgbClr val="FF0000"/>
                </a:solidFill>
                <a:hlinkClick r:id="rId3"/>
              </a:rPr>
              <a:t>Section 3.3 in </a:t>
            </a:r>
            <a:r>
              <a:rPr lang="en-US" sz="2100" dirty="0">
                <a:hlinkClick r:id="rId3"/>
              </a:rPr>
              <a:t>RFC 9254</a:t>
            </a:r>
            <a:r>
              <a:rPr lang="en-US" sz="2100" dirty="0"/>
              <a:t> defines unique text-based identifiers for each YANG element including YANG schema nodes.</a:t>
            </a:r>
          </a:p>
          <a:p>
            <a:pPr>
              <a:spcBef>
                <a:spcPts val="600"/>
              </a:spcBef>
            </a:pPr>
            <a:r>
              <a:rPr lang="en-US" sz="2100" b="1" dirty="0">
                <a:solidFill>
                  <a:srgbClr val="FF0000"/>
                </a:solidFill>
              </a:rPr>
              <a:t>YANG index: </a:t>
            </a:r>
            <a:r>
              <a:rPr lang="en-US" sz="2100" dirty="0"/>
              <a:t>Is a subset of YANG item identifiers containing only YANG schema node identifiers.</a:t>
            </a:r>
          </a:p>
        </p:txBody>
      </p:sp>
      <p:sp>
        <p:nvSpPr>
          <p:cNvPr id="6" name="Slide Number Placeholder 1">
            <a:extLst>
              <a:ext uri="{FF2B5EF4-FFF2-40B4-BE49-F238E27FC236}">
                <a16:creationId xmlns:a16="http://schemas.microsoft.com/office/drawing/2014/main" id="{F9BCF2D4-1870-6423-60A0-79EE54FB125B}"/>
              </a:ext>
            </a:extLst>
          </p:cNvPr>
          <p:cNvSpPr>
            <a:spLocks noGrp="1"/>
          </p:cNvSpPr>
          <p:nvPr>
            <p:ph type="sldNum" sz="quarter" idx="12"/>
          </p:nvPr>
        </p:nvSpPr>
        <p:spPr>
          <a:xfrm>
            <a:off x="11587892" y="6361637"/>
            <a:ext cx="414251" cy="365125"/>
          </a:xfrm>
        </p:spPr>
        <p:txBody>
          <a:bodyPr/>
          <a:lstStyle/>
          <a:p>
            <a:fld id="{FC4AC485-25DE-431E-B345-9C0A15BB7F8A}" type="slidenum">
              <a:rPr lang="en-US" sz="1400" smtClean="0"/>
              <a:t>7</a:t>
            </a:fld>
            <a:endParaRPr lang="en-US" sz="1400" dirty="0"/>
          </a:p>
        </p:txBody>
      </p:sp>
      <p:sp>
        <p:nvSpPr>
          <p:cNvPr id="9" name="TextBox 8">
            <a:extLst>
              <a:ext uri="{FF2B5EF4-FFF2-40B4-BE49-F238E27FC236}">
                <a16:creationId xmlns:a16="http://schemas.microsoft.com/office/drawing/2014/main" id="{93AA178A-624D-5E20-2C4A-20F6E40265E6}"/>
              </a:ext>
            </a:extLst>
          </p:cNvPr>
          <p:cNvSpPr txBox="1"/>
          <p:nvPr/>
        </p:nvSpPr>
        <p:spPr>
          <a:xfrm>
            <a:off x="6096000" y="1152952"/>
            <a:ext cx="5906143" cy="5339923"/>
          </a:xfrm>
          <a:prstGeom prst="rect">
            <a:avLst/>
          </a:prstGeom>
          <a:noFill/>
        </p:spPr>
        <p:txBody>
          <a:bodyPr wrap="square">
            <a:spAutoFit/>
          </a:bodyPr>
          <a:lstStyle/>
          <a:p>
            <a:r>
              <a:rPr lang="en-US" sz="1100" dirty="0"/>
              <a:t> </a:t>
            </a:r>
            <a:r>
              <a:rPr lang="en-US" sz="1100" dirty="0">
                <a:latin typeface="Courier New" panose="02070309020205020404" pitchFamily="49" charset="0"/>
                <a:cs typeface="Courier New" panose="02070309020205020404" pitchFamily="49" charset="0"/>
              </a:rPr>
              <a:t>module: </a:t>
            </a:r>
            <a:r>
              <a:rPr lang="en-US" sz="1100" dirty="0" err="1">
                <a:latin typeface="Courier New" panose="02070309020205020404" pitchFamily="49" charset="0"/>
                <a:cs typeface="Courier New" panose="02070309020205020404" pitchFamily="49" charset="0"/>
              </a:rPr>
              <a:t>ietf</a:t>
            </a:r>
            <a:r>
              <a:rPr lang="en-US" sz="1100" dirty="0">
                <a:latin typeface="Courier New" panose="02070309020205020404" pitchFamily="49" charset="0"/>
                <a:cs typeface="Courier New" panose="02070309020205020404" pitchFamily="49" charset="0"/>
              </a:rPr>
              <a:t>-interfaces</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interfaces</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interface* [name]</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name                        string</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description?                string</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type                        </a:t>
            </a:r>
            <a:r>
              <a:rPr lang="en-US" sz="1100" dirty="0" err="1">
                <a:latin typeface="Courier New" panose="02070309020205020404" pitchFamily="49" charset="0"/>
                <a:cs typeface="Courier New" panose="02070309020205020404" pitchFamily="49" charset="0"/>
              </a:rPr>
              <a:t>identityref</a:t>
            </a:r>
            <a:endParaRPr lang="en-US" sz="1100" dirty="0">
              <a:latin typeface="Courier New" panose="02070309020205020404" pitchFamily="49" charset="0"/>
              <a:cs typeface="Courier New" panose="02070309020205020404" pitchFamily="49" charset="0"/>
            </a:endParaRP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enabled?                    </a:t>
            </a:r>
            <a:r>
              <a:rPr lang="en-US" sz="1100" dirty="0" err="1">
                <a:latin typeface="Courier New" panose="02070309020205020404" pitchFamily="49" charset="0"/>
                <a:cs typeface="Courier New" panose="02070309020205020404" pitchFamily="49" charset="0"/>
              </a:rPr>
              <a:t>boolean</a:t>
            </a:r>
            <a:endParaRPr lang="en-US" sz="1100" dirty="0">
              <a:latin typeface="Courier New" panose="02070309020205020404" pitchFamily="49" charset="0"/>
              <a:cs typeface="Courier New" panose="02070309020205020404" pitchFamily="49" charset="0"/>
            </a:endParaRP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rw</a:t>
            </a:r>
            <a:r>
              <a:rPr lang="en-US" sz="1100" dirty="0">
                <a:latin typeface="Courier New" panose="02070309020205020404" pitchFamily="49" charset="0"/>
                <a:cs typeface="Courier New" panose="02070309020205020404" pitchFamily="49" charset="0"/>
              </a:rPr>
              <a:t> link-up-down-trap-enable?   enumeration {if-mib}?</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admin-status                enumeration {if-mib}?</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oper</a:t>
            </a:r>
            <a:r>
              <a:rPr lang="en-US" sz="1100" dirty="0">
                <a:latin typeface="Courier New" panose="02070309020205020404" pitchFamily="49" charset="0"/>
                <a:cs typeface="Courier New" panose="02070309020205020404" pitchFamily="49" charset="0"/>
              </a:rPr>
              <a:t>-status                 enumeration</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last-change?                </a:t>
            </a:r>
            <a:r>
              <a:rPr lang="en-US" sz="1100" dirty="0" err="1">
                <a:latin typeface="Courier New" panose="02070309020205020404" pitchFamily="49" charset="0"/>
                <a:cs typeface="Courier New" panose="02070309020205020404" pitchFamily="49" charset="0"/>
              </a:rPr>
              <a:t>yang:date-and-time</a:t>
            </a:r>
            <a:endParaRPr lang="en-US" sz="1100" dirty="0">
              <a:latin typeface="Courier New" panose="02070309020205020404" pitchFamily="49" charset="0"/>
              <a:cs typeface="Courier New" panose="02070309020205020404" pitchFamily="49" charset="0"/>
            </a:endParaRP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if-index                    int32 {if-mib}?</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phys</a:t>
            </a:r>
            <a:r>
              <a:rPr lang="en-US" sz="1100" dirty="0">
                <a:latin typeface="Courier New" panose="02070309020205020404" pitchFamily="49" charset="0"/>
                <a:cs typeface="Courier New" panose="02070309020205020404" pitchFamily="49" charset="0"/>
              </a:rPr>
              <a:t>-address?               </a:t>
            </a:r>
            <a:r>
              <a:rPr lang="en-US" sz="1100" dirty="0" err="1">
                <a:latin typeface="Courier New" panose="02070309020205020404" pitchFamily="49" charset="0"/>
                <a:cs typeface="Courier New" panose="02070309020205020404" pitchFamily="49" charset="0"/>
              </a:rPr>
              <a:t>yang:phys-address</a:t>
            </a:r>
            <a:endParaRPr lang="en-US" sz="1100" dirty="0">
              <a:latin typeface="Courier New" panose="02070309020205020404" pitchFamily="49" charset="0"/>
              <a:cs typeface="Courier New" panose="02070309020205020404" pitchFamily="49" charset="0"/>
            </a:endParaRP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higher-layer-if*            interface-ref</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lower-layer-if*             interface-ref</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speed?                      yang:gauge64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statistics</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discontinuity-time    </a:t>
            </a:r>
            <a:r>
              <a:rPr lang="en-US" sz="1100" dirty="0" err="1">
                <a:latin typeface="Courier New" panose="02070309020205020404" pitchFamily="49" charset="0"/>
                <a:cs typeface="Courier New" panose="02070309020205020404" pitchFamily="49" charset="0"/>
              </a:rPr>
              <a:t>yang:date-and-time</a:t>
            </a:r>
            <a:endParaRPr lang="en-US" sz="1100" dirty="0">
              <a:latin typeface="Courier New" panose="02070309020205020404" pitchFamily="49" charset="0"/>
              <a:cs typeface="Courier New" panose="02070309020205020404" pitchFamily="49" charset="0"/>
            </a:endParaRP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in-octets?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in-unicast-pkts?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in-broadcast-pkts?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in-multicast-pkts?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in-discards?          yang:counter32</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in-errors?            yang:counter32</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in-unknown-protos?    yang:counter32</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out-octets?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out-unicast-pkts?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out-broadcast-pkts?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out-multicast-pkts?   yang:counter64</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out-discards?         yang:counter32</a:t>
            </a:r>
          </a:p>
          <a:p>
            <a:r>
              <a:rPr lang="en-US" sz="1100" dirty="0">
                <a:latin typeface="Courier New" panose="02070309020205020404" pitchFamily="49" charset="0"/>
                <a:cs typeface="Courier New" panose="02070309020205020404" pitchFamily="49" charset="0"/>
              </a:rPr>
              <a:t>              +--</a:t>
            </a:r>
            <a:r>
              <a:rPr lang="en-US" sz="1100" dirty="0" err="1">
                <a:latin typeface="Courier New" panose="02070309020205020404" pitchFamily="49" charset="0"/>
                <a:cs typeface="Courier New" panose="02070309020205020404" pitchFamily="49" charset="0"/>
              </a:rPr>
              <a:t>ro</a:t>
            </a:r>
            <a:r>
              <a:rPr lang="en-US" sz="1100" dirty="0">
                <a:latin typeface="Courier New" panose="02070309020205020404" pitchFamily="49" charset="0"/>
                <a:cs typeface="Courier New" panose="02070309020205020404" pitchFamily="49" charset="0"/>
              </a:rPr>
              <a:t> out-errors?           yang:counter32</a:t>
            </a:r>
          </a:p>
        </p:txBody>
      </p:sp>
    </p:spTree>
    <p:extLst>
      <p:ext uri="{BB962C8B-B14F-4D97-AF65-F5344CB8AC3E}">
        <p14:creationId xmlns:p14="http://schemas.microsoft.com/office/powerpoint/2010/main" val="41624777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024DC3B6-499C-4E15-9336-2F15A0DFB843}"/>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8</a:t>
            </a:fld>
            <a:endParaRPr lang="de-CH" sz="1400" dirty="0"/>
          </a:p>
        </p:txBody>
      </p:sp>
      <p:sp>
        <p:nvSpPr>
          <p:cNvPr id="5" name="Inhaltsplatzhalter 2">
            <a:extLst>
              <a:ext uri="{FF2B5EF4-FFF2-40B4-BE49-F238E27FC236}">
                <a16:creationId xmlns:a16="http://schemas.microsoft.com/office/drawing/2014/main" id="{0194B37B-813A-99FE-7B78-4D87D8C30D44}"/>
              </a:ext>
            </a:extLst>
          </p:cNvPr>
          <p:cNvSpPr txBox="1">
            <a:spLocks/>
          </p:cNvSpPr>
          <p:nvPr/>
        </p:nvSpPr>
        <p:spPr bwMode="black">
          <a:xfrm>
            <a:off x="8939463" y="365126"/>
            <a:ext cx="2959769" cy="5818184"/>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600" dirty="0"/>
              <a:t>From discovering YANG-Push subscription capabilities defined in </a:t>
            </a:r>
            <a:r>
              <a:rPr lang="en-US" sz="1600" dirty="0">
                <a:hlinkClick r:id="rId2"/>
              </a:rPr>
              <a:t>RFC 9196</a:t>
            </a:r>
            <a:r>
              <a:rPr lang="en-US" sz="1600" dirty="0"/>
              <a:t>, subscribing interesting metrics periodical (</a:t>
            </a:r>
            <a:r>
              <a:rPr lang="en-US" sz="1600" b="1" dirty="0">
                <a:solidFill>
                  <a:srgbClr val="FF0000"/>
                </a:solidFill>
              </a:rPr>
              <a:t>statistics</a:t>
            </a:r>
            <a:r>
              <a:rPr lang="en-US" sz="1600" dirty="0"/>
              <a:t>), on-change (</a:t>
            </a:r>
            <a:r>
              <a:rPr lang="en-US" sz="1600" b="1" dirty="0">
                <a:solidFill>
                  <a:srgbClr val="FF0000"/>
                </a:solidFill>
              </a:rPr>
              <a:t>state changes</a:t>
            </a:r>
            <a:r>
              <a:rPr lang="en-US" sz="1600" dirty="0"/>
              <a:t>) or on-change with sync-on-start (</a:t>
            </a:r>
            <a:r>
              <a:rPr lang="en-US" sz="1600" b="1" dirty="0">
                <a:solidFill>
                  <a:srgbClr val="FF0000"/>
                </a:solidFill>
              </a:rPr>
              <a:t>states</a:t>
            </a:r>
            <a:r>
              <a:rPr lang="en-US" sz="1600" dirty="0"/>
              <a:t>) defined in </a:t>
            </a:r>
            <a:r>
              <a:rPr lang="en-US" sz="1600" dirty="0">
                <a:hlinkClick r:id="rId3"/>
              </a:rPr>
              <a:t>RFC 8641</a:t>
            </a:r>
            <a:r>
              <a:rPr lang="en-US" sz="1600" dirty="0"/>
              <a:t>.</a:t>
            </a:r>
          </a:p>
          <a:p>
            <a:pPr>
              <a:spcAft>
                <a:spcPts val="0"/>
              </a:spcAft>
            </a:pPr>
            <a:r>
              <a:rPr lang="en-US" sz="1600" b="1" dirty="0">
                <a:solidFill>
                  <a:srgbClr val="FF0000"/>
                </a:solidFill>
              </a:rPr>
              <a:t>Each subscription refers to network node, datastore (</a:t>
            </a:r>
            <a:r>
              <a:rPr lang="en-US" sz="1600" dirty="0">
                <a:solidFill>
                  <a:srgbClr val="FF0000"/>
                </a:solidFill>
                <a:hlinkClick r:id="rId4"/>
              </a:rPr>
              <a:t>RFC 8342</a:t>
            </a:r>
            <a:r>
              <a:rPr lang="en-US" sz="1600" b="1" dirty="0">
                <a:solidFill>
                  <a:srgbClr val="FF0000"/>
                </a:solidFill>
              </a:rPr>
              <a:t>) and a schema tree.</a:t>
            </a:r>
          </a:p>
          <a:p>
            <a:pPr>
              <a:spcAft>
                <a:spcPts val="0"/>
              </a:spcAft>
            </a:pPr>
            <a:r>
              <a:rPr lang="en-US" sz="1600" dirty="0"/>
              <a:t>In this </a:t>
            </a:r>
            <a:r>
              <a:rPr lang="en-US" sz="1600" dirty="0">
                <a:hlinkClick r:id="rId5"/>
              </a:rPr>
              <a:t>RFC 8343 </a:t>
            </a:r>
            <a:r>
              <a:rPr lang="en-US" sz="1600" dirty="0"/>
              <a:t>example </a:t>
            </a:r>
            <a:r>
              <a:rPr lang="en-US" sz="1600" dirty="0" err="1"/>
              <a:t>ietf</a:t>
            </a:r>
            <a:r>
              <a:rPr lang="en-US" sz="1600" dirty="0"/>
              <a:t>-interface statistics are subscribed periodically and </a:t>
            </a:r>
            <a:r>
              <a:rPr lang="en-US" sz="1600" dirty="0" err="1"/>
              <a:t>ietf</a:t>
            </a:r>
            <a:r>
              <a:rPr lang="en-US" sz="1600" dirty="0"/>
              <a:t>-interface states on-change sync-on-start. </a:t>
            </a:r>
            <a:r>
              <a:rPr lang="en-US" sz="1600" b="1" dirty="0">
                <a:solidFill>
                  <a:srgbClr val="FF0000"/>
                </a:solidFill>
              </a:rPr>
              <a:t>YANG-Push subscription ID's are per network node significant.</a:t>
            </a:r>
          </a:p>
          <a:p>
            <a:pPr>
              <a:spcAft>
                <a:spcPts val="0"/>
              </a:spcAft>
            </a:pPr>
            <a:r>
              <a:rPr lang="en-US" sz="1600" dirty="0"/>
              <a:t>Data Collection obtains for each subscription the YANG schema tree by leveraging &lt;get-schema&gt;  (</a:t>
            </a:r>
            <a:r>
              <a:rPr lang="en-US" sz="1600" dirty="0">
                <a:hlinkClick r:id="rId6"/>
              </a:rPr>
              <a:t>RFC 6022</a:t>
            </a:r>
            <a:r>
              <a:rPr lang="en-US" sz="1600" dirty="0"/>
              <a:t>), YANG Library (</a:t>
            </a:r>
            <a:r>
              <a:rPr lang="en-US" sz="1600" dirty="0">
                <a:hlinkClick r:id="rId7"/>
              </a:rPr>
              <a:t>RFC 8525</a:t>
            </a:r>
            <a:r>
              <a:rPr lang="en-US" sz="1600" dirty="0"/>
              <a:t>) and </a:t>
            </a:r>
            <a:r>
              <a:rPr lang="en-US" sz="1600" dirty="0">
                <a:hlinkClick r:id="rId8"/>
              </a:rPr>
              <a:t>draft-</a:t>
            </a:r>
            <a:r>
              <a:rPr lang="en-US" sz="1600" dirty="0" err="1">
                <a:hlinkClick r:id="rId8"/>
              </a:rPr>
              <a:t>ietf</a:t>
            </a:r>
            <a:r>
              <a:rPr lang="en-US" sz="1600" dirty="0">
                <a:hlinkClick r:id="rId8"/>
              </a:rPr>
              <a:t>-netconf-yang-library-</a:t>
            </a:r>
            <a:r>
              <a:rPr lang="en-US" sz="1600" dirty="0" err="1">
                <a:hlinkClick r:id="rId8"/>
              </a:rPr>
              <a:t>augmentedby</a:t>
            </a:r>
            <a:r>
              <a:rPr lang="en-US" sz="1600" dirty="0"/>
              <a:t>.</a:t>
            </a:r>
          </a:p>
        </p:txBody>
      </p:sp>
      <p:sp>
        <p:nvSpPr>
          <p:cNvPr id="19" name="Title 1">
            <a:extLst>
              <a:ext uri="{FF2B5EF4-FFF2-40B4-BE49-F238E27FC236}">
                <a16:creationId xmlns:a16="http://schemas.microsoft.com/office/drawing/2014/main" id="{56D79134-17A9-8BC8-B7D0-97BCFFB9A6B2}"/>
              </a:ext>
            </a:extLst>
          </p:cNvPr>
          <p:cNvSpPr>
            <a:spLocks noGrp="1"/>
          </p:cNvSpPr>
          <p:nvPr>
            <p:ph type="title"/>
          </p:nvPr>
        </p:nvSpPr>
        <p:spPr>
          <a:xfrm>
            <a:off x="838200" y="365125"/>
            <a:ext cx="8314568" cy="1325563"/>
          </a:xfrm>
        </p:spPr>
        <p:txBody>
          <a:bodyPr>
            <a:normAutofit/>
          </a:bodyPr>
          <a:lstStyle/>
          <a:p>
            <a:r>
              <a:rPr lang="en-US" sz="2800" b="1" dirty="0"/>
              <a:t>YANG-Push</a:t>
            </a:r>
            <a:br>
              <a:rPr lang="en-US" sz="3600" dirty="0"/>
            </a:br>
            <a:r>
              <a:rPr lang="en-US" sz="2700" dirty="0">
                <a:solidFill>
                  <a:schemeClr val="bg2">
                    <a:lumMod val="75000"/>
                  </a:schemeClr>
                </a:solidFill>
              </a:rPr>
              <a:t>Discover and Subscribe to YANG metrics</a:t>
            </a:r>
          </a:p>
        </p:txBody>
      </p:sp>
      <p:pic>
        <p:nvPicPr>
          <p:cNvPr id="3" name="Picture 2">
            <a:extLst>
              <a:ext uri="{FF2B5EF4-FFF2-40B4-BE49-F238E27FC236}">
                <a16:creationId xmlns:a16="http://schemas.microsoft.com/office/drawing/2014/main" id="{67E48B25-B0E5-1389-9DDE-DC3F28D870D5}"/>
              </a:ext>
            </a:extLst>
          </p:cNvPr>
          <p:cNvPicPr>
            <a:picLocks noChangeAspect="1"/>
          </p:cNvPicPr>
          <p:nvPr/>
        </p:nvPicPr>
        <p:blipFill>
          <a:blip r:embed="rId9"/>
          <a:stretch>
            <a:fillRect/>
          </a:stretch>
        </p:blipFill>
        <p:spPr>
          <a:xfrm>
            <a:off x="838200" y="1823758"/>
            <a:ext cx="7948475" cy="4359551"/>
          </a:xfrm>
          <a:prstGeom prst="rect">
            <a:avLst/>
          </a:prstGeom>
        </p:spPr>
      </p:pic>
    </p:spTree>
    <p:extLst>
      <p:ext uri="{BB962C8B-B14F-4D97-AF65-F5344CB8AC3E}">
        <p14:creationId xmlns:p14="http://schemas.microsoft.com/office/powerpoint/2010/main" val="3313370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DF5070-8787-A57C-55D6-8378E1311F1C}"/>
            </a:ext>
          </a:extLst>
        </p:cNvPr>
        <p:cNvGrpSpPr/>
        <p:nvPr/>
      </p:nvGrpSpPr>
      <p:grpSpPr>
        <a:xfrm>
          <a:off x="0" y="0"/>
          <a:ext cx="0" cy="0"/>
          <a:chOff x="0" y="0"/>
          <a:chExt cx="0" cy="0"/>
        </a:xfrm>
      </p:grpSpPr>
      <p:sp>
        <p:nvSpPr>
          <p:cNvPr id="6" name="Slide Number Placeholder 1">
            <a:extLst>
              <a:ext uri="{FF2B5EF4-FFF2-40B4-BE49-F238E27FC236}">
                <a16:creationId xmlns:a16="http://schemas.microsoft.com/office/drawing/2014/main" id="{E30A65C2-E2D1-2F3C-F601-84166D185DDF}"/>
              </a:ext>
            </a:extLst>
          </p:cNvPr>
          <p:cNvSpPr>
            <a:spLocks noGrp="1"/>
          </p:cNvSpPr>
          <p:nvPr>
            <p:ph type="sldNum" sz="quarter" idx="12"/>
          </p:nvPr>
        </p:nvSpPr>
        <p:spPr>
          <a:xfrm>
            <a:off x="11587892" y="6361637"/>
            <a:ext cx="414251" cy="365125"/>
          </a:xfrm>
        </p:spPr>
        <p:txBody>
          <a:bodyPr/>
          <a:lstStyle/>
          <a:p>
            <a:fld id="{FC4AC485-25DE-431E-B345-9C0A15BB7F8A}" type="slidenum">
              <a:rPr lang="de-CH" sz="1400" smtClean="0"/>
              <a:t>9</a:t>
            </a:fld>
            <a:endParaRPr lang="de-CH" sz="1400" dirty="0"/>
          </a:p>
        </p:txBody>
      </p:sp>
      <p:sp>
        <p:nvSpPr>
          <p:cNvPr id="5" name="Inhaltsplatzhalter 2">
            <a:extLst>
              <a:ext uri="{FF2B5EF4-FFF2-40B4-BE49-F238E27FC236}">
                <a16:creationId xmlns:a16="http://schemas.microsoft.com/office/drawing/2014/main" id="{71CDA501-9972-D341-C055-BD736248E8F4}"/>
              </a:ext>
            </a:extLst>
          </p:cNvPr>
          <p:cNvSpPr txBox="1">
            <a:spLocks/>
          </p:cNvSpPr>
          <p:nvPr/>
        </p:nvSpPr>
        <p:spPr bwMode="black">
          <a:xfrm>
            <a:off x="5967663" y="3826042"/>
            <a:ext cx="5233737" cy="2357267"/>
          </a:xfrm>
          <a:prstGeom prst="rect">
            <a:avLst/>
          </a:prstGeom>
        </p:spPr>
        <p:txBody>
          <a:bodyPr wrap="square" lIns="0" tIns="0" rIns="0" bIns="0"/>
          <a:lstStyle>
            <a:lvl1pPr marL="0" indent="0" algn="l" defTabSz="914400" rtl="0" eaLnBrk="1" latinLnBrk="0" hangingPunct="1">
              <a:lnSpc>
                <a:spcPct val="110000"/>
              </a:lnSpc>
              <a:spcBef>
                <a:spcPts val="600"/>
              </a:spcBef>
              <a:spcAft>
                <a:spcPts val="600"/>
              </a:spcAft>
              <a:buFont typeface="Arial" panose="020B0604020202020204" pitchFamily="34" charset="0"/>
              <a:buNone/>
              <a:defRPr sz="2000" b="0" kern="1200">
                <a:solidFill>
                  <a:schemeClr val="tx1"/>
                </a:solidFill>
                <a:latin typeface="+mn-lt"/>
                <a:ea typeface="+mn-ea"/>
                <a:cs typeface="+mn-cs"/>
              </a:defRPr>
            </a:lvl1pPr>
            <a:lvl2pPr marL="216000" indent="-216000" algn="l" defTabSz="914400" rtl="0" eaLnBrk="1" latinLnBrk="0" hangingPunct="1">
              <a:lnSpc>
                <a:spcPct val="110000"/>
              </a:lnSpc>
              <a:spcBef>
                <a:spcPts val="200"/>
              </a:spcBef>
              <a:spcAft>
                <a:spcPts val="200"/>
              </a:spcAft>
              <a:buFont typeface="Arial" panose="020B0604020202020204" pitchFamily="34" charset="0"/>
              <a:buChar char="•"/>
              <a:defRPr sz="2000" kern="1200">
                <a:solidFill>
                  <a:schemeClr val="tx1"/>
                </a:solidFill>
                <a:latin typeface="+mn-lt"/>
                <a:ea typeface="+mn-ea"/>
                <a:cs typeface="+mn-cs"/>
              </a:defRPr>
            </a:lvl2pPr>
            <a:lvl3pPr marL="504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3pPr>
            <a:lvl4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4pPr>
            <a:lvl5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5pPr>
            <a:lvl6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6pPr>
            <a:lvl7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7pPr>
            <a:lvl8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8pPr>
            <a:lvl9pPr marL="792000" indent="-288000" algn="l" defTabSz="914400" rtl="0" eaLnBrk="1" latinLnBrk="0" hangingPunct="1">
              <a:lnSpc>
                <a:spcPct val="110000"/>
              </a:lnSpc>
              <a:spcBef>
                <a:spcPts val="200"/>
              </a:spcBef>
              <a:spcAft>
                <a:spcPts val="200"/>
              </a:spcAft>
              <a:buFont typeface="TheSans Swisscom Light" panose="020B0300040303060204" pitchFamily="34" charset="0"/>
              <a:buChar char="−"/>
              <a:defRPr sz="2000" kern="1200">
                <a:solidFill>
                  <a:schemeClr val="tx1"/>
                </a:solidFill>
                <a:latin typeface="+mn-lt"/>
                <a:ea typeface="+mn-ea"/>
                <a:cs typeface="+mn-cs"/>
              </a:defRPr>
            </a:lvl9pPr>
          </a:lstStyle>
          <a:p>
            <a:pPr>
              <a:spcAft>
                <a:spcPts val="0"/>
              </a:spcAft>
            </a:pPr>
            <a:r>
              <a:rPr lang="en-US" sz="1600" dirty="0"/>
              <a:t>For all 4 YANG-Push subscriptions, YANG schema registration and comparison is performed.</a:t>
            </a:r>
          </a:p>
          <a:p>
            <a:pPr>
              <a:spcAft>
                <a:spcPts val="0"/>
              </a:spcAft>
            </a:pPr>
            <a:r>
              <a:rPr lang="en-US" sz="1600" dirty="0"/>
              <a:t>Since the two YANG schema trees for both YANG-Push subscriptions are identical on both network nodes, </a:t>
            </a:r>
            <a:r>
              <a:rPr lang="en-US" sz="1600" b="1" dirty="0">
                <a:solidFill>
                  <a:srgbClr val="FF0000"/>
                </a:solidFill>
              </a:rPr>
              <a:t>two YANG globally unique schema ID's are being issued from the YANG schema registry to the YANG data producer.</a:t>
            </a:r>
          </a:p>
        </p:txBody>
      </p:sp>
      <p:sp>
        <p:nvSpPr>
          <p:cNvPr id="19" name="Title 1">
            <a:extLst>
              <a:ext uri="{FF2B5EF4-FFF2-40B4-BE49-F238E27FC236}">
                <a16:creationId xmlns:a16="http://schemas.microsoft.com/office/drawing/2014/main" id="{0047BEA9-3AA4-E9CE-441B-E09628F11B0D}"/>
              </a:ext>
            </a:extLst>
          </p:cNvPr>
          <p:cNvSpPr>
            <a:spLocks noGrp="1"/>
          </p:cNvSpPr>
          <p:nvPr>
            <p:ph type="title"/>
          </p:nvPr>
        </p:nvSpPr>
        <p:spPr>
          <a:xfrm>
            <a:off x="838200" y="365125"/>
            <a:ext cx="8314568" cy="1325563"/>
          </a:xfrm>
        </p:spPr>
        <p:txBody>
          <a:bodyPr>
            <a:normAutofit/>
          </a:bodyPr>
          <a:lstStyle/>
          <a:p>
            <a:r>
              <a:rPr lang="en-US" sz="2800" b="1" dirty="0"/>
              <a:t>YANG Schema Registry</a:t>
            </a:r>
            <a:br>
              <a:rPr lang="en-US" sz="3600" dirty="0"/>
            </a:br>
            <a:r>
              <a:rPr lang="en-US" sz="2700" dirty="0">
                <a:solidFill>
                  <a:schemeClr val="bg2">
                    <a:lumMod val="75000"/>
                  </a:schemeClr>
                </a:solidFill>
              </a:rPr>
              <a:t>From 4 subscription ID's to 2 schema ID's</a:t>
            </a:r>
          </a:p>
        </p:txBody>
      </p:sp>
      <p:pic>
        <p:nvPicPr>
          <p:cNvPr id="12" name="Picture 11">
            <a:extLst>
              <a:ext uri="{FF2B5EF4-FFF2-40B4-BE49-F238E27FC236}">
                <a16:creationId xmlns:a16="http://schemas.microsoft.com/office/drawing/2014/main" id="{F48427E1-ECCE-9D41-9FBB-76438A11CB8D}"/>
              </a:ext>
            </a:extLst>
          </p:cNvPr>
          <p:cNvPicPr>
            <a:picLocks noChangeAspect="1"/>
          </p:cNvPicPr>
          <p:nvPr/>
        </p:nvPicPr>
        <p:blipFill>
          <a:blip r:embed="rId2"/>
          <a:stretch>
            <a:fillRect/>
          </a:stretch>
        </p:blipFill>
        <p:spPr>
          <a:xfrm>
            <a:off x="838200" y="1690687"/>
            <a:ext cx="7776412" cy="4396635"/>
          </a:xfrm>
          <a:prstGeom prst="rect">
            <a:avLst/>
          </a:prstGeom>
        </p:spPr>
      </p:pic>
    </p:spTree>
    <p:extLst>
      <p:ext uri="{BB962C8B-B14F-4D97-AF65-F5344CB8AC3E}">
        <p14:creationId xmlns:p14="http://schemas.microsoft.com/office/powerpoint/2010/main" val="3685482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2e1fccfb-80ca-4fe1-a574-1516544edb53}" enabled="1" method="Standard" siteId="{364e5b87-c1c7-420d-9bee-c35d19b557a1}" removed="0"/>
</clbl:labelList>
</file>

<file path=docProps/app.xml><?xml version="1.0" encoding="utf-8"?>
<Properties xmlns="http://schemas.openxmlformats.org/officeDocument/2006/extended-properties" xmlns:vt="http://schemas.openxmlformats.org/officeDocument/2006/docPropsVTypes">
  <Template/>
  <TotalTime>0</TotalTime>
  <Words>11680</Words>
  <Application>Microsoft Office PowerPoint</Application>
  <PresentationFormat>Widescreen</PresentationFormat>
  <Paragraphs>1612</Paragraphs>
  <Slides>44</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44</vt:i4>
      </vt:variant>
    </vt:vector>
  </HeadingPairs>
  <TitlesOfParts>
    <vt:vector size="53" baseType="lpstr">
      <vt:lpstr>Noto Sans Symbols</vt:lpstr>
      <vt:lpstr>Arial</vt:lpstr>
      <vt:lpstr>Calibri</vt:lpstr>
      <vt:lpstr>Calibri Light</vt:lpstr>
      <vt:lpstr>Courier New</vt:lpstr>
      <vt:lpstr>Daytona Light</vt:lpstr>
      <vt:lpstr>TheSans Swisscom Light</vt:lpstr>
      <vt:lpstr>Times New Roman</vt:lpstr>
      <vt:lpstr>Office Theme</vt:lpstr>
      <vt:lpstr>PowerPoint Presentation</vt:lpstr>
      <vt:lpstr>IETF YANG-Push A 22 years journey</vt:lpstr>
      <vt:lpstr>Handling Operational YANG Modelled Data State of the Union</vt:lpstr>
      <vt:lpstr>From YANG-Push to Network Analytics Aiming for an automated data processing pipeline</vt:lpstr>
      <vt:lpstr>We have a dream Digital Twin at your fingertips</vt:lpstr>
      <vt:lpstr>Terminology (1) Message Broker</vt:lpstr>
      <vt:lpstr>Terminology (2) YANG Data Taxonomy and Index</vt:lpstr>
      <vt:lpstr>YANG-Push Discover and Subscribe to YANG metrics</vt:lpstr>
      <vt:lpstr>YANG Schema Registry From 4 subscription ID's to 2 schema ID's</vt:lpstr>
      <vt:lpstr>Message Broker Topics, Subjects, Partitions, Segments and Message Keys</vt:lpstr>
      <vt:lpstr>YANG Data Consumption Discover and Subscribe to YANG metrics</vt:lpstr>
      <vt:lpstr>Fully YANG aware Data Pipeline From network nodes to message broker nodes</vt:lpstr>
      <vt:lpstr>Addressing YANG Specification and Integration Gaps 9 documents at NMOP, NETCONF and NETMOD</vt:lpstr>
      <vt:lpstr>IETF YANG-Push Implementations Incremental development…</vt:lpstr>
      <vt:lpstr>PowerPoint Presentation</vt:lpstr>
      <vt:lpstr>IETF YANG Model Implementations Incremental development…</vt:lpstr>
      <vt:lpstr>RFC 8343 – ietf-interfaces.yang YANG Data Model for Interface Management</vt:lpstr>
      <vt:lpstr>RFC 8348 – ietf-hardware.yang YANG Data Model for Hardware Management</vt:lpstr>
      <vt:lpstr>RFC 8632 – ietf-alarms.yang YANG Data Model for Alarm Management</vt:lpstr>
      <vt:lpstr>IEEE LLDP – ieee802-dot1ab-lldp.yang YANG Data Model for LLDP Neighbor Discovery</vt:lpstr>
      <vt:lpstr>IEEE dot1ax – ieee802-dot1ax.yang YANG Data Model for LAG Interface Management</vt:lpstr>
      <vt:lpstr>RFC 9127 – ietf-bfd.yang YANG Data Model for Bidirectional Forwarding Detection</vt:lpstr>
      <vt:lpstr>RFC 9130 – ietf-isis.yang YANG Data Model for the IS-IS Protocol</vt:lpstr>
      <vt:lpstr>PowerPoint Presentation</vt:lpstr>
      <vt:lpstr>PowerPoint Presentation</vt:lpstr>
      <vt:lpstr>PowerPoint Presentation</vt:lpstr>
      <vt:lpstr>PowerPoint Presentation</vt:lpstr>
      <vt:lpstr>PowerPoint Presentation</vt:lpstr>
      <vt:lpstr> </vt:lpstr>
      <vt:lpstr> </vt:lpstr>
      <vt:lpstr>IETF NMOP 123 – Network Observability Development Network Anomaly Detection and YANG-Push/Message Broker Integration</vt:lpstr>
      <vt:lpstr>Extensible YANG model for YANG-Push Notifications For XML, JSON or CBOR encoded messages with hostname, sequence-number and observation-time</vt:lpstr>
      <vt:lpstr>Support of Versioning in YANG Notifications Subscription For subscription state change notification messages</vt:lpstr>
      <vt:lpstr>YANG Notification Transport Capabilities Extending System Capabilities for YANG-Push Configured Subscription Transport</vt:lpstr>
      <vt:lpstr>Augmented-by Addition YANG Library Extension</vt:lpstr>
      <vt:lpstr>Validate anydata schema subtree with YANG Library RFC 7950 Extension</vt:lpstr>
      <vt:lpstr>YANG-Push Operational Data Observability Enhancements Simplifies by combining periodic and on-change subscription </vt:lpstr>
      <vt:lpstr>RFC 8343 – ietf-interfaces.yang vs. openconfig-interfaces.yang YANG Data Model for Interface Management</vt:lpstr>
      <vt:lpstr>RFC 8348 – ietf-hardware.yang vs. openconfig-platform.yang YANG Data Model for Hardware Management</vt:lpstr>
      <vt:lpstr>RFC 8632/8348 – ietf-alarms/ietf-hardware.yang vs openconfig-alarms.yang YANG Data Model for Alarm Management</vt:lpstr>
      <vt:lpstr>IEEE LLDP – ieee802-dot1ab-lldp.yang vs. openconfig-lldp.yang YANG Data Model for LLDP Neighbor Discovery</vt:lpstr>
      <vt:lpstr>IEEE dot1ax – ieee802-dot1ax.yang vs. openconfig-lacp.yang YANG Data Model for LAG Interface Management</vt:lpstr>
      <vt:lpstr>RFC 9127 – ietf-bfd.yang vs. openconfig-bfd.yang YANG Data Model for Bidirectional Forwarding Detection</vt:lpstr>
      <vt:lpstr>RFC 9130 – ietf-isis.yang vs. openconfig-isis.yang YANG Data Model for the IS-IS Protocol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der  Präsentation</dc:title>
  <dc:creator>Graf Thomas, INI-ONE-WSN-DCF</dc:creator>
  <cp:lastModifiedBy>Graf Thomas, SCS-INI-NET-VNC-E2E</cp:lastModifiedBy>
  <cp:revision>295</cp:revision>
  <dcterms:created xsi:type="dcterms:W3CDTF">2019-11-29T14:22:02Z</dcterms:created>
  <dcterms:modified xsi:type="dcterms:W3CDTF">2025-11-01T18:48:56Z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e1fccfb-80ca-4fe1-a574-1516544edb53_Enabled">
    <vt:lpwstr>true</vt:lpwstr>
  </property>
  <property fmtid="{D5CDD505-2E9C-101B-9397-08002B2CF9AE}" pid="3" name="MSIP_Label_2e1fccfb-80ca-4fe1-a574-1516544edb53_SetDate">
    <vt:lpwstr>2023-03-20T10:46:29Z</vt:lpwstr>
  </property>
  <property fmtid="{D5CDD505-2E9C-101B-9397-08002B2CF9AE}" pid="4" name="MSIP_Label_2e1fccfb-80ca-4fe1-a574-1516544edb53_Method">
    <vt:lpwstr>Standard</vt:lpwstr>
  </property>
  <property fmtid="{D5CDD505-2E9C-101B-9397-08002B2CF9AE}" pid="5" name="MSIP_Label_2e1fccfb-80ca-4fe1-a574-1516544edb53_Name">
    <vt:lpwstr>C2 Internal</vt:lpwstr>
  </property>
  <property fmtid="{D5CDD505-2E9C-101B-9397-08002B2CF9AE}" pid="6" name="MSIP_Label_2e1fccfb-80ca-4fe1-a574-1516544edb53_SiteId">
    <vt:lpwstr>364e5b87-c1c7-420d-9bee-c35d19b557a1</vt:lpwstr>
  </property>
  <property fmtid="{D5CDD505-2E9C-101B-9397-08002B2CF9AE}" pid="7" name="MSIP_Label_2e1fccfb-80ca-4fe1-a574-1516544edb53_ActionId">
    <vt:lpwstr>f20e7325-fc30-45a7-a02f-991797c0d813</vt:lpwstr>
  </property>
  <property fmtid="{D5CDD505-2E9C-101B-9397-08002B2CF9AE}" pid="8" name="MSIP_Label_2e1fccfb-80ca-4fe1-a574-1516544edb53_ContentBits">
    <vt:lpwstr>0</vt:lpwstr>
  </property>
  <property fmtid="{D5CDD505-2E9C-101B-9397-08002B2CF9AE}" pid="9" name="Sensitivity">
    <vt:lpwstr>C2 General</vt:lpwstr>
  </property>
</Properties>
</file>

<file path=docProps/thumbnail.jpeg>
</file>